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7"/>
  </p:notesMasterIdLst>
  <p:sldIdLst>
    <p:sldId id="261" r:id="rId2"/>
    <p:sldId id="262" r:id="rId3"/>
    <p:sldId id="263" r:id="rId4"/>
    <p:sldId id="1174" r:id="rId5"/>
    <p:sldId id="1186" r:id="rId6"/>
    <p:sldId id="264" r:id="rId7"/>
    <p:sldId id="271" r:id="rId8"/>
    <p:sldId id="267" r:id="rId9"/>
    <p:sldId id="265" r:id="rId10"/>
    <p:sldId id="266" r:id="rId11"/>
    <p:sldId id="268" r:id="rId12"/>
    <p:sldId id="269" r:id="rId13"/>
    <p:sldId id="270" r:id="rId14"/>
    <p:sldId id="1189" r:id="rId15"/>
    <p:sldId id="1190"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45200"/>
    <a:srgbClr val="FF40FF"/>
    <a:srgbClr val="FF0000"/>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3717" autoAdjust="0"/>
  </p:normalViewPr>
  <p:slideViewPr>
    <p:cSldViewPr showGuides="1">
      <p:cViewPr varScale="1">
        <p:scale>
          <a:sx n="112" d="100"/>
          <a:sy n="112" d="100"/>
        </p:scale>
        <p:origin x="14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dirty="0">
                <a:latin typeface="Arial" panose="020B0604020202020204" pitchFamily="34" charset="0"/>
                <a:ea typeface="MS PGothic" panose="020B0600070205080204" pitchFamily="34" charset="-128"/>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MS PGothic" panose="020B0600070205080204" pitchFamily="34" charset="-128"/>
              </a:defRPr>
            </a:lvl1pPr>
          </a:lstStyle>
          <a:p>
            <a:pPr>
              <a:defRPr/>
            </a:pPr>
            <a:fld id="{5F866AFB-7345-6E46-B6DE-0418F738C4B3}" type="datetimeFigureOut">
              <a:rPr lang="en-US"/>
              <a:pPr>
                <a:defRPr/>
              </a:pPr>
              <a:t>9/30/21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dirty="0">
                <a:latin typeface="Arial" panose="020B0604020202020204" pitchFamily="34" charset="0"/>
                <a:ea typeface="MS PGothic" panose="020B0600070205080204" pitchFamily="34"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MS PGothic" panose="020B0600070205080204" pitchFamily="34" charset="-128"/>
              </a:defRPr>
            </a:lvl1pPr>
          </a:lstStyle>
          <a:p>
            <a:pPr>
              <a:defRPr/>
            </a:pPr>
            <a:fld id="{46F190E6-D3C1-AC43-81CB-19EF31C95B98}" type="slidenum">
              <a:rPr lang="en-US"/>
              <a:pPr>
                <a:defRPr/>
              </a:pPr>
              <a:t>‹#›</a:t>
            </a:fld>
            <a:endParaRPr lang="en-US" dirty="0"/>
          </a:p>
        </p:txBody>
      </p:sp>
    </p:spTree>
    <p:extLst>
      <p:ext uri="{BB962C8B-B14F-4D97-AF65-F5344CB8AC3E}">
        <p14:creationId xmlns:p14="http://schemas.microsoft.com/office/powerpoint/2010/main" val="2048572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1101559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descr="suny_sideba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71600" y="2130425"/>
            <a:ext cx="7772400" cy="1470025"/>
          </a:xfrm>
        </p:spPr>
        <p:txBody>
          <a:bodyPr/>
          <a:lstStyle>
            <a:lvl1pPr>
              <a:defRPr>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7772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Date Placeholder 4"/>
          <p:cNvSpPr>
            <a:spLocks noGrp="1" noChangeArrowheads="1"/>
          </p:cNvSpPr>
          <p:nvPr>
            <p:ph type="dt" sz="half" idx="10"/>
          </p:nvPr>
        </p:nvSpPr>
        <p:spPr/>
        <p:txBody>
          <a:bodyPr/>
          <a:lstStyle>
            <a:lvl1pPr>
              <a:defRPr dirty="0" smtClean="0"/>
            </a:lvl1pPr>
          </a:lstStyle>
          <a:p>
            <a:pPr>
              <a:defRPr/>
            </a:pPr>
            <a:endParaRPr lang="en-US" altLang="en-US" dirty="0"/>
          </a:p>
        </p:txBody>
      </p:sp>
      <p:sp>
        <p:nvSpPr>
          <p:cNvPr id="6" name="Footer Placeholder 5"/>
          <p:cNvSpPr>
            <a:spLocks noGrp="1" noChangeArrowheads="1"/>
          </p:cNvSpPr>
          <p:nvPr>
            <p:ph type="ftr" sz="quarter" idx="11"/>
          </p:nvPr>
        </p:nvSpPr>
        <p:spPr/>
        <p:txBody>
          <a:bodyPr/>
          <a:lstStyle>
            <a:lvl1pPr>
              <a:defRPr dirty="0" smtClean="0"/>
            </a:lvl1pPr>
          </a:lstStyle>
          <a:p>
            <a:pPr>
              <a:defRPr/>
            </a:pPr>
            <a:endParaRPr lang="en-US" altLang="en-US" dirty="0"/>
          </a:p>
        </p:txBody>
      </p:sp>
      <p:sp>
        <p:nvSpPr>
          <p:cNvPr id="7" name="Slide Number Placeholder 6"/>
          <p:cNvSpPr>
            <a:spLocks noGrp="1" noChangeArrowheads="1"/>
          </p:cNvSpPr>
          <p:nvPr>
            <p:ph type="sldNum" sz="quarter" idx="12"/>
          </p:nvPr>
        </p:nvSpPr>
        <p:spPr/>
        <p:txBody>
          <a:bodyPr/>
          <a:lstStyle>
            <a:lvl1pPr>
              <a:defRPr/>
            </a:lvl1pPr>
          </a:lstStyle>
          <a:p>
            <a:pPr>
              <a:defRPr/>
            </a:pPr>
            <a:fld id="{5210EBC7-F258-DC4E-98D9-D8A851E666D4}" type="slidenum">
              <a:rPr lang="en-US" altLang="en-US"/>
              <a:pPr>
                <a:defRPr/>
              </a:pPr>
              <a:t>‹#›</a:t>
            </a:fld>
            <a:endParaRPr lang="en-US" altLang="en-US" dirty="0"/>
          </a:p>
        </p:txBody>
      </p:sp>
    </p:spTree>
    <p:extLst>
      <p:ext uri="{BB962C8B-B14F-4D97-AF65-F5344CB8AC3E}">
        <p14:creationId xmlns:p14="http://schemas.microsoft.com/office/powerpoint/2010/main" val="51680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41D06D-2BD5-9A44-A39E-B1C43FE6E3E8}" type="slidenum">
              <a:rPr lang="en-US" altLang="en-US"/>
              <a:pPr>
                <a:defRPr/>
              </a:pPr>
              <a:t>‹#›</a:t>
            </a:fld>
            <a:endParaRPr lang="en-US" altLang="en-US" dirty="0"/>
          </a:p>
        </p:txBody>
      </p:sp>
    </p:spTree>
    <p:extLst>
      <p:ext uri="{BB962C8B-B14F-4D97-AF65-F5344CB8AC3E}">
        <p14:creationId xmlns:p14="http://schemas.microsoft.com/office/powerpoint/2010/main" val="106368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3A0CED-C60D-2F4C-9A8D-6554751AD1B1}" type="slidenum">
              <a:rPr lang="en-US" altLang="en-US"/>
              <a:pPr>
                <a:defRPr/>
              </a:pPr>
              <a:t>‹#›</a:t>
            </a:fld>
            <a:endParaRPr lang="en-US" altLang="en-US" dirty="0"/>
          </a:p>
        </p:txBody>
      </p:sp>
    </p:spTree>
    <p:extLst>
      <p:ext uri="{BB962C8B-B14F-4D97-AF65-F5344CB8AC3E}">
        <p14:creationId xmlns:p14="http://schemas.microsoft.com/office/powerpoint/2010/main" val="172931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1" name="Title 1"/>
          <p:cNvSpPr>
            <a:spLocks noGrp="1"/>
          </p:cNvSpPr>
          <p:nvPr>
            <p:ph type="title"/>
          </p:nvPr>
        </p:nvSpPr>
        <p:spPr>
          <a:xfrm>
            <a:off x="457200" y="0"/>
            <a:ext cx="8229600" cy="874618"/>
          </a:xfrm>
        </p:spPr>
        <p:txBody>
          <a:bodyPr>
            <a:noAutofit/>
          </a:bodyPr>
          <a:lstStyle>
            <a:lvl1pPr algn="l">
              <a:defRPr sz="2000" b="1">
                <a:solidFill>
                  <a:srgbClr val="004604"/>
                </a:solidFill>
              </a:defRPr>
            </a:lvl1pPr>
          </a:lstStyle>
          <a:p>
            <a:r>
              <a:rPr lang="en-US"/>
              <a:t>Click to edit Master title style</a:t>
            </a:r>
            <a:endParaRPr lang="en-US" dirty="0"/>
          </a:p>
        </p:txBody>
      </p:sp>
    </p:spTree>
    <p:extLst>
      <p:ext uri="{BB962C8B-B14F-4D97-AF65-F5344CB8AC3E}">
        <p14:creationId xmlns:p14="http://schemas.microsoft.com/office/powerpoint/2010/main" val="188793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804988" y="2209801"/>
            <a:ext cx="5529262" cy="1219199"/>
          </a:xfrm>
          <a:prstGeom prst="rect">
            <a:avLst/>
          </a:prstGeom>
        </p:spPr>
        <p:txBody>
          <a:bodyPr lIns="91440" tIns="91440" rIns="91440" bIns="91440" anchor="t"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1804988" y="4707978"/>
            <a:ext cx="5529262" cy="1235622"/>
          </a:xfrm>
          <a:prstGeom prst="rect">
            <a:avLst/>
          </a:prstGeom>
        </p:spPr>
        <p:txBody>
          <a:bodyPr lIns="91440" tIns="91440" rIns="91440" bIns="91440" anchor="b"/>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60743" y="183131"/>
            <a:ext cx="1697739" cy="1088138"/>
          </a:xfrm>
          <a:prstGeom prst="rect">
            <a:avLst/>
          </a:prstGeom>
        </p:spPr>
      </p:pic>
      <p:pic>
        <p:nvPicPr>
          <p:cNvPr id="21" name="Picture 17" descr="suny_sidebar.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Copyright"/>
          <p:cNvSpPr txBox="1"/>
          <p:nvPr userDrawn="1"/>
        </p:nvSpPr>
        <p:spPr>
          <a:xfrm>
            <a:off x="1804988" y="6656740"/>
            <a:ext cx="4016376" cy="201260"/>
          </a:xfrm>
          <a:prstGeom prst="rect">
            <a:avLst/>
          </a:prstGeom>
          <a:noFill/>
        </p:spPr>
        <p:txBody>
          <a:bodyPr vert="horz" wrap="square" lIns="91440" tIns="91440" rIns="91440" bIns="91440" rtlCol="0" anchor="ctr">
            <a:noAutofit/>
          </a:bodyPr>
          <a:lstStyle/>
          <a:p>
            <a:pPr>
              <a:spcBef>
                <a:spcPts val="600"/>
              </a:spcBef>
              <a:buSzPct val="100000"/>
              <a:buFont typeface="Arial"/>
              <a:buNone/>
            </a:pPr>
            <a:r>
              <a:rPr lang="en-US" sz="650" dirty="0">
                <a:solidFill>
                  <a:prstClr val="black"/>
                </a:solidFill>
              </a:rPr>
              <a:t>Copyright © 2017 Deloitte Development LLC. All rights reserved.</a:t>
            </a:r>
          </a:p>
        </p:txBody>
      </p:sp>
    </p:spTree>
    <p:extLst>
      <p:ext uri="{BB962C8B-B14F-4D97-AF65-F5344CB8AC3E}">
        <p14:creationId xmlns:p14="http://schemas.microsoft.com/office/powerpoint/2010/main" val="740453370"/>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23900" y="317501"/>
            <a:ext cx="8043863"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8" name="Content Placeholder 3"/>
          <p:cNvSpPr>
            <a:spLocks noGrp="1"/>
          </p:cNvSpPr>
          <p:nvPr>
            <p:ph sz="quarter" idx="10"/>
          </p:nvPr>
        </p:nvSpPr>
        <p:spPr>
          <a:xfrm>
            <a:off x="723900" y="1016001"/>
            <a:ext cx="2976230" cy="4927600"/>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Content Placeholder 3"/>
          <p:cNvSpPr>
            <a:spLocks noGrp="1"/>
          </p:cNvSpPr>
          <p:nvPr>
            <p:ph sz="quarter" idx="16"/>
          </p:nvPr>
        </p:nvSpPr>
        <p:spPr>
          <a:xfrm>
            <a:off x="4087762" y="1016001"/>
            <a:ext cx="4680000" cy="4927599"/>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62571218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723804" y="651600"/>
            <a:ext cx="8043958"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723804" y="317499"/>
            <a:ext cx="8043959" cy="334101"/>
          </a:xfrm>
          <a:prstGeom prst="rect">
            <a:avLst/>
          </a:prstGeom>
        </p:spPr>
        <p:txBody>
          <a:bodyPr vert="horz" lIns="0" tIns="0" rIns="0" bIns="0" rtlCol="0" anchor="t" anchorCtr="0">
            <a:noAutofit/>
          </a:bodyPr>
          <a:lstStyle>
            <a:lvl1pPr>
              <a:defRPr/>
            </a:lvl1pPr>
          </a:lstStyle>
          <a:p>
            <a:r>
              <a:rPr lang="en-US" noProof="0" dirty="0"/>
              <a:t>Click to edit Master title style</a:t>
            </a:r>
          </a:p>
        </p:txBody>
      </p:sp>
      <p:sp>
        <p:nvSpPr>
          <p:cNvPr id="8" name="Text Placeholder 18"/>
          <p:cNvSpPr>
            <a:spLocks noGrp="1"/>
          </p:cNvSpPr>
          <p:nvPr>
            <p:ph idx="1"/>
          </p:nvPr>
        </p:nvSpPr>
        <p:spPr>
          <a:xfrm>
            <a:off x="723899" y="1700213"/>
            <a:ext cx="8043863" cy="4243388"/>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54031736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4" descr="sidebar_midblu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6" descr="footer_suny.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Grp="1" noChangeArrowheads="1"/>
          </p:cNvSpPr>
          <p:nvPr>
            <p:ph type="sldNum" sz="quarter" idx="10"/>
          </p:nvPr>
        </p:nvSpPr>
        <p:spPr>
          <a:xfrm>
            <a:off x="7239000" y="38100"/>
            <a:ext cx="1905000" cy="457200"/>
          </a:xfrm>
        </p:spPr>
        <p:txBody>
          <a:bodyPr/>
          <a:lstStyle>
            <a:lvl1pPr>
              <a:defRPr/>
            </a:lvl1pPr>
          </a:lstStyle>
          <a:p>
            <a:pPr>
              <a:defRPr/>
            </a:pPr>
            <a:fld id="{CF4BDBD1-D319-6B4A-A161-8B4FF08D54B3}" type="slidenum">
              <a:rPr lang="en-US" altLang="en-US"/>
              <a:pPr>
                <a:defRPr/>
              </a:pPr>
              <a:t>‹#›</a:t>
            </a:fld>
            <a:endParaRPr lang="en-US" altLang="en-US" dirty="0"/>
          </a:p>
        </p:txBody>
      </p:sp>
    </p:spTree>
    <p:extLst>
      <p:ext uri="{BB962C8B-B14F-4D97-AF65-F5344CB8AC3E}">
        <p14:creationId xmlns:p14="http://schemas.microsoft.com/office/powerpoint/2010/main" val="712349020"/>
      </p:ext>
    </p:extLst>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sidebar_midblu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footer_suny.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0"/>
            <a:ext cx="8382000" cy="762000"/>
          </a:xfrm>
        </p:spPr>
        <p:txBody>
          <a:bodyPr/>
          <a:lstStyle>
            <a:lvl1pPr>
              <a:defRPr sz="3200">
                <a:solidFill>
                  <a:schemeClr val="accent6"/>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914400"/>
            <a:ext cx="8382000" cy="5181600"/>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4"/>
          <p:cNvSpPr>
            <a:spLocks noGrp="1" noChangeArrowheads="1"/>
          </p:cNvSpPr>
          <p:nvPr>
            <p:ph type="dt" sz="half" idx="10"/>
          </p:nvPr>
        </p:nvSpPr>
        <p:spPr/>
        <p:txBody>
          <a:bodyPr/>
          <a:lstStyle>
            <a:lvl1pPr>
              <a:defRPr dirty="0" smtClean="0"/>
            </a:lvl1pPr>
          </a:lstStyle>
          <a:p>
            <a:pPr>
              <a:defRPr/>
            </a:pPr>
            <a:endParaRPr lang="en-US" altLang="en-US" dirty="0"/>
          </a:p>
        </p:txBody>
      </p:sp>
      <p:sp>
        <p:nvSpPr>
          <p:cNvPr id="7" name="Rectangle 5"/>
          <p:cNvSpPr>
            <a:spLocks noGrp="1" noChangeArrowheads="1"/>
          </p:cNvSpPr>
          <p:nvPr>
            <p:ph type="ftr" sz="quarter" idx="11"/>
          </p:nvPr>
        </p:nvSpPr>
        <p:spPr/>
        <p:txBody>
          <a:bodyPr/>
          <a:lstStyle>
            <a:lvl1pPr>
              <a:defRPr dirty="0" smtClean="0"/>
            </a:lvl1pPr>
          </a:lstStyle>
          <a:p>
            <a:pPr>
              <a:defRPr/>
            </a:pPr>
            <a:endParaRPr lang="en-US" altLang="en-US" dirty="0"/>
          </a:p>
        </p:txBody>
      </p:sp>
      <p:sp>
        <p:nvSpPr>
          <p:cNvPr id="8" name="Rectangle 6"/>
          <p:cNvSpPr>
            <a:spLocks noGrp="1" noChangeArrowheads="1"/>
          </p:cNvSpPr>
          <p:nvPr>
            <p:ph type="sldNum" sz="quarter" idx="12"/>
          </p:nvPr>
        </p:nvSpPr>
        <p:spPr>
          <a:xfrm>
            <a:off x="7239000" y="38100"/>
            <a:ext cx="1905000" cy="457200"/>
          </a:xfrm>
        </p:spPr>
        <p:txBody>
          <a:bodyPr/>
          <a:lstStyle>
            <a:lvl1pPr>
              <a:defRPr/>
            </a:lvl1pPr>
          </a:lstStyle>
          <a:p>
            <a:pPr>
              <a:defRPr/>
            </a:pPr>
            <a:fld id="{4F49BB10-8758-6048-A913-F4A53AC0C96B}" type="slidenum">
              <a:rPr lang="en-US" altLang="en-US"/>
              <a:pPr>
                <a:defRPr/>
              </a:pPr>
              <a:t>‹#›</a:t>
            </a:fld>
            <a:endParaRPr lang="en-US" altLang="en-US" dirty="0"/>
          </a:p>
        </p:txBody>
      </p:sp>
    </p:spTree>
    <p:extLst>
      <p:ext uri="{BB962C8B-B14F-4D97-AF65-F5344CB8AC3E}">
        <p14:creationId xmlns:p14="http://schemas.microsoft.com/office/powerpoint/2010/main" val="148763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81C29D-E315-364A-86BC-2098AD312BD5}" type="slidenum">
              <a:rPr lang="en-US" altLang="en-US"/>
              <a:pPr>
                <a:defRPr/>
              </a:pPr>
              <a:t>‹#›</a:t>
            </a:fld>
            <a:endParaRPr lang="en-US" altLang="en-US" dirty="0"/>
          </a:p>
        </p:txBody>
      </p:sp>
    </p:spTree>
    <p:extLst>
      <p:ext uri="{BB962C8B-B14F-4D97-AF65-F5344CB8AC3E}">
        <p14:creationId xmlns:p14="http://schemas.microsoft.com/office/powerpoint/2010/main" val="4951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13C813A-A7A5-C248-8C85-8CCCB5EC81F6}" type="slidenum">
              <a:rPr lang="en-US" altLang="en-US"/>
              <a:pPr>
                <a:defRPr/>
              </a:pPr>
              <a:t>‹#›</a:t>
            </a:fld>
            <a:endParaRPr lang="en-US" altLang="en-US" dirty="0"/>
          </a:p>
        </p:txBody>
      </p:sp>
    </p:spTree>
    <p:extLst>
      <p:ext uri="{BB962C8B-B14F-4D97-AF65-F5344CB8AC3E}">
        <p14:creationId xmlns:p14="http://schemas.microsoft.com/office/powerpoint/2010/main" val="108280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idebar_midblu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footer_suny.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txBox="1">
            <a:spLocks noChangeArrowheads="1"/>
          </p:cNvSpPr>
          <p:nvPr userDrawn="1"/>
        </p:nvSpPr>
        <p:spPr bwMode="auto">
          <a:xfrm>
            <a:off x="7162800" y="0"/>
            <a:ext cx="1905000" cy="457200"/>
          </a:xfrm>
          <a:prstGeom prst="rect">
            <a:avLst/>
          </a:prstGeom>
          <a:noFill/>
          <a:ln w="9525">
            <a:noFill/>
            <a:miter lim="800000"/>
            <a:headEnd/>
            <a:tailEnd/>
          </a:ln>
        </p:spPr>
        <p:txBody>
          <a:bodyPr/>
          <a:lstStyle>
            <a:defPPr>
              <a:defRPr lang="en-US"/>
            </a:defPPr>
            <a:lvl1pPr algn="r" rtl="0" eaLnBrk="0" fontAlgn="base" hangingPunct="0">
              <a:spcBef>
                <a:spcPct val="0"/>
              </a:spcBef>
              <a:spcAft>
                <a:spcPct val="0"/>
              </a:spcAft>
              <a:defRPr sz="1400" kern="1200" smtClean="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659462DC-0705-F546-BA56-B00F26171BC9}" type="slidenum">
              <a:rPr lang="en-US" altLang="en-US"/>
              <a:pPr>
                <a:defRPr/>
              </a:pPr>
              <a:t>‹#›</a:t>
            </a:fld>
            <a:endParaRPr lang="en-US" altLang="en-US" dirty="0"/>
          </a:p>
        </p:txBody>
      </p:sp>
      <p:sp>
        <p:nvSpPr>
          <p:cNvPr id="2" name="Title 1"/>
          <p:cNvSpPr>
            <a:spLocks noGrp="1"/>
          </p:cNvSpPr>
          <p:nvPr>
            <p:ph type="title"/>
          </p:nvPr>
        </p:nvSpPr>
        <p:spPr>
          <a:xfrm>
            <a:off x="457200" y="152400"/>
            <a:ext cx="8229600" cy="82232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533400" y="1295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400" y="1935162"/>
            <a:ext cx="4040188"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295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1935162"/>
            <a:ext cx="4041775"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4"/>
          <p:cNvSpPr>
            <a:spLocks noGrp="1" noChangeArrowheads="1"/>
          </p:cNvSpPr>
          <p:nvPr>
            <p:ph type="dt" sz="half" idx="10"/>
          </p:nvPr>
        </p:nvSpPr>
        <p:spPr/>
        <p:txBody>
          <a:bodyPr/>
          <a:lstStyle>
            <a:lvl1pPr>
              <a:defRPr dirty="0" smtClean="0"/>
            </a:lvl1pPr>
          </a:lstStyle>
          <a:p>
            <a:pPr>
              <a:defRPr/>
            </a:pPr>
            <a:endParaRPr lang="en-US" altLang="en-US" dirty="0"/>
          </a:p>
        </p:txBody>
      </p:sp>
      <p:sp>
        <p:nvSpPr>
          <p:cNvPr id="11" name="Rectangle 5"/>
          <p:cNvSpPr>
            <a:spLocks noGrp="1" noChangeArrowheads="1"/>
          </p:cNvSpPr>
          <p:nvPr>
            <p:ph type="ftr" sz="quarter" idx="11"/>
          </p:nvPr>
        </p:nvSpPr>
        <p:spPr/>
        <p:txBody>
          <a:bodyPr/>
          <a:lstStyle>
            <a:lvl1pPr>
              <a:defRPr dirty="0" smtClean="0"/>
            </a:lvl1pPr>
          </a:lstStyle>
          <a:p>
            <a:pPr>
              <a:defRPr/>
            </a:pPr>
            <a:endParaRPr lang="en-US" altLang="en-US" dirty="0"/>
          </a:p>
        </p:txBody>
      </p:sp>
      <p:sp>
        <p:nvSpPr>
          <p:cNvPr id="12" name="Rectangle 6"/>
          <p:cNvSpPr>
            <a:spLocks noGrp="1" noChangeArrowheads="1"/>
          </p:cNvSpPr>
          <p:nvPr>
            <p:ph type="sldNum" sz="quarter" idx="12"/>
          </p:nvPr>
        </p:nvSpPr>
        <p:spPr/>
        <p:txBody>
          <a:bodyPr/>
          <a:lstStyle>
            <a:lvl1pPr>
              <a:defRPr/>
            </a:lvl1pPr>
          </a:lstStyle>
          <a:p>
            <a:pPr>
              <a:defRPr/>
            </a:pPr>
            <a:fld id="{789685F4-07F9-524C-8F62-1BF1B597D796}" type="slidenum">
              <a:rPr lang="en-US" altLang="en-US"/>
              <a:pPr>
                <a:defRPr/>
              </a:pPr>
              <a:t>‹#›</a:t>
            </a:fld>
            <a:endParaRPr lang="en-US" altLang="en-US" dirty="0"/>
          </a:p>
        </p:txBody>
      </p:sp>
    </p:spTree>
    <p:extLst>
      <p:ext uri="{BB962C8B-B14F-4D97-AF65-F5344CB8AC3E}">
        <p14:creationId xmlns:p14="http://schemas.microsoft.com/office/powerpoint/2010/main" val="161936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0DF8ED2-A6F4-B64B-A3E7-656CE9BECBC3}" type="slidenum">
              <a:rPr lang="en-US" altLang="en-US"/>
              <a:pPr>
                <a:defRPr/>
              </a:pPr>
              <a:t>‹#›</a:t>
            </a:fld>
            <a:endParaRPr lang="en-US" altLang="en-US" dirty="0"/>
          </a:p>
        </p:txBody>
      </p:sp>
    </p:spTree>
    <p:extLst>
      <p:ext uri="{BB962C8B-B14F-4D97-AF65-F5344CB8AC3E}">
        <p14:creationId xmlns:p14="http://schemas.microsoft.com/office/powerpoint/2010/main" val="88863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sidebar_midblu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descr="footer_suny.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381000" y="0"/>
            <a:ext cx="8382000" cy="838200"/>
          </a:xfrm>
        </p:spPr>
        <p:txBody>
          <a:bodyPr/>
          <a:lstStyle>
            <a:lvl1pPr>
              <a:defRPr sz="3200">
                <a:solidFill>
                  <a:schemeClr val="accent6"/>
                </a:solidFill>
              </a:defRPr>
            </a:lvl1pPr>
          </a:lstStyle>
          <a:p>
            <a:r>
              <a:rPr lang="en-US"/>
              <a:t>Click to edit Master title style</a:t>
            </a:r>
            <a:endParaRPr lang="en-US" dirty="0"/>
          </a:p>
        </p:txBody>
      </p:sp>
      <p:sp>
        <p:nvSpPr>
          <p:cNvPr id="5" name="Date Placeholder 4"/>
          <p:cNvSpPr>
            <a:spLocks noGrp="1" noChangeArrowheads="1"/>
          </p:cNvSpPr>
          <p:nvPr>
            <p:ph type="dt" sz="half" idx="10"/>
          </p:nvPr>
        </p:nvSpPr>
        <p:spPr/>
        <p:txBody>
          <a:bodyPr/>
          <a:lstStyle>
            <a:lvl1pPr>
              <a:defRPr dirty="0" smtClean="0"/>
            </a:lvl1pPr>
          </a:lstStyle>
          <a:p>
            <a:pPr>
              <a:defRPr/>
            </a:pPr>
            <a:endParaRPr lang="en-US" altLang="en-US" dirty="0"/>
          </a:p>
        </p:txBody>
      </p:sp>
      <p:sp>
        <p:nvSpPr>
          <p:cNvPr id="6" name="Footer Placeholder 5"/>
          <p:cNvSpPr>
            <a:spLocks noGrp="1" noChangeArrowheads="1"/>
          </p:cNvSpPr>
          <p:nvPr>
            <p:ph type="ftr" sz="quarter" idx="11"/>
          </p:nvPr>
        </p:nvSpPr>
        <p:spPr/>
        <p:txBody>
          <a:bodyPr/>
          <a:lstStyle>
            <a:lvl1pPr>
              <a:defRPr dirty="0" smtClean="0"/>
            </a:lvl1pPr>
          </a:lstStyle>
          <a:p>
            <a:pPr>
              <a:defRPr/>
            </a:pPr>
            <a:endParaRPr lang="en-US" altLang="en-US" dirty="0"/>
          </a:p>
        </p:txBody>
      </p:sp>
      <p:sp>
        <p:nvSpPr>
          <p:cNvPr id="8" name="Rectangle 6"/>
          <p:cNvSpPr>
            <a:spLocks noGrp="1" noChangeArrowheads="1"/>
          </p:cNvSpPr>
          <p:nvPr>
            <p:ph type="sldNum" sz="quarter" idx="12"/>
          </p:nvPr>
        </p:nvSpPr>
        <p:spPr>
          <a:xfrm>
            <a:off x="7162800" y="0"/>
            <a:ext cx="1905000" cy="457200"/>
          </a:xfrm>
        </p:spPr>
        <p:txBody>
          <a:bodyPr/>
          <a:lstStyle>
            <a:lvl1pPr>
              <a:defRPr/>
            </a:lvl1pPr>
          </a:lstStyle>
          <a:p>
            <a:pPr>
              <a:defRPr/>
            </a:pPr>
            <a:fld id="{6F356980-9B2E-354C-9960-2B87FE22FF70}" type="slidenum">
              <a:rPr lang="en-US" altLang="en-US"/>
              <a:pPr>
                <a:defRPr/>
              </a:pPr>
              <a:t>‹#›</a:t>
            </a:fld>
            <a:endParaRPr lang="en-US" altLang="en-US" dirty="0"/>
          </a:p>
        </p:txBody>
      </p:sp>
    </p:spTree>
    <p:extLst>
      <p:ext uri="{BB962C8B-B14F-4D97-AF65-F5344CB8AC3E}">
        <p14:creationId xmlns:p14="http://schemas.microsoft.com/office/powerpoint/2010/main" val="1581968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55083E2-D1FF-354B-A509-05295690E893}" type="slidenum">
              <a:rPr lang="en-US" altLang="en-US"/>
              <a:pPr>
                <a:defRPr/>
              </a:pPr>
              <a:t>‹#›</a:t>
            </a:fld>
            <a:endParaRPr lang="en-US" altLang="en-US" dirty="0"/>
          </a:p>
        </p:txBody>
      </p:sp>
    </p:spTree>
    <p:extLst>
      <p:ext uri="{BB962C8B-B14F-4D97-AF65-F5344CB8AC3E}">
        <p14:creationId xmlns:p14="http://schemas.microsoft.com/office/powerpoint/2010/main" val="1741904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F7455CF-B338-9744-8D82-CAFD6A61A896}" type="slidenum">
              <a:rPr lang="en-US" altLang="en-US"/>
              <a:pPr>
                <a:defRPr/>
              </a:pPr>
              <a:t>‹#›</a:t>
            </a:fld>
            <a:endParaRPr lang="en-US" altLang="en-US" dirty="0"/>
          </a:p>
        </p:txBody>
      </p:sp>
    </p:spTree>
    <p:extLst>
      <p:ext uri="{BB962C8B-B14F-4D97-AF65-F5344CB8AC3E}">
        <p14:creationId xmlns:p14="http://schemas.microsoft.com/office/powerpoint/2010/main" val="168615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dirty="0" smtClean="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smtClean="0"/>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ea typeface="MS PGothic" panose="020B0600070205080204" pitchFamily="34" charset="-128"/>
              </a:defRPr>
            </a:lvl1pPr>
          </a:lstStyle>
          <a:p>
            <a:pPr>
              <a:defRPr/>
            </a:pPr>
            <a:fld id="{30183547-D7D4-E447-8EDE-FE02D0CE30C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08" r:id="rId1"/>
    <p:sldLayoutId id="2147484009" r:id="rId2"/>
    <p:sldLayoutId id="2147484001" r:id="rId3"/>
    <p:sldLayoutId id="2147484002" r:id="rId4"/>
    <p:sldLayoutId id="2147484010" r:id="rId5"/>
    <p:sldLayoutId id="2147484003" r:id="rId6"/>
    <p:sldLayoutId id="2147484011" r:id="rId7"/>
    <p:sldLayoutId id="2147484004" r:id="rId8"/>
    <p:sldLayoutId id="2147484005" r:id="rId9"/>
    <p:sldLayoutId id="2147484006" r:id="rId10"/>
    <p:sldLayoutId id="2147484007" r:id="rId11"/>
    <p:sldLayoutId id="2147484013" r:id="rId12"/>
    <p:sldLayoutId id="2147484014" r:id="rId13"/>
    <p:sldLayoutId id="2147484018" r:id="rId14"/>
    <p:sldLayoutId id="2147484019" r:id="rId15"/>
    <p:sldLayoutId id="2147484021" r:id="rId16"/>
  </p:sldLayoutIdLst>
  <p:hf hdr="0" ftr="0" dt="0"/>
  <p:txStyles>
    <p:titleStyle>
      <a:lvl1pPr algn="ctr" rtl="0" eaLnBrk="1" fontAlgn="base" hangingPunct="1">
        <a:spcBef>
          <a:spcPct val="0"/>
        </a:spcBef>
        <a:spcAft>
          <a:spcPct val="0"/>
        </a:spcAft>
        <a:defRPr sz="4400">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2pPr>
      <a:lvl3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3pPr>
      <a:lvl4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4pPr>
      <a:lvl5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5pPr>
      <a:lvl6pPr marL="4572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6pPr>
      <a:lvl7pPr marL="9144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7pPr>
      <a:lvl8pPr marL="13716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8pPr>
      <a:lvl9pPr marL="18288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Man-scratching-head.gif" TargetMode="External"/><Relationship Id="rId7" Type="http://schemas.openxmlformats.org/officeDocument/2006/relationships/image" Target="../media/image30.png"/><Relationship Id="rId2" Type="http://schemas.openxmlformats.org/officeDocument/2006/relationships/image" Target="../media/image26.gi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76400" y="914400"/>
            <a:ext cx="7162800" cy="2895600"/>
          </a:xfrm>
        </p:spPr>
        <p:txBody>
          <a:bodyPr/>
          <a:lstStyle/>
          <a:p>
            <a:r>
              <a:rPr lang="en-US" dirty="0"/>
              <a:t>Essential Leadership Skills for Public Health Practitioners</a:t>
            </a:r>
            <a:endParaRPr lang="en-US" sz="3200" dirty="0"/>
          </a:p>
        </p:txBody>
      </p:sp>
      <p:sp>
        <p:nvSpPr>
          <p:cNvPr id="4" name="Subtitle 3"/>
          <p:cNvSpPr>
            <a:spLocks noGrp="1"/>
          </p:cNvSpPr>
          <p:nvPr>
            <p:ph type="subTitle" idx="1"/>
          </p:nvPr>
        </p:nvSpPr>
        <p:spPr>
          <a:xfrm>
            <a:off x="1676400" y="3962400"/>
            <a:ext cx="7162800" cy="2819400"/>
          </a:xfrm>
        </p:spPr>
        <p:txBody>
          <a:bodyPr lIns="457200" tIns="91440" rIns="91440" bIns="91440" anchor="t"/>
          <a:lstStyle/>
          <a:p>
            <a:pPr algn="ctr"/>
            <a:endParaRPr lang="en-US" sz="1800" b="1" dirty="0"/>
          </a:p>
          <a:p>
            <a:pPr algn="ctr"/>
            <a:endParaRPr lang="en-US" sz="1800" b="1" dirty="0"/>
          </a:p>
          <a:p>
            <a:pPr algn="ctr"/>
            <a:r>
              <a:rPr lang="en-US" sz="1800" b="1" dirty="0"/>
              <a:t>Stephen J. Thomas, MD</a:t>
            </a:r>
            <a:endParaRPr lang="en-US" sz="1800" dirty="0"/>
          </a:p>
          <a:p>
            <a:pPr algn="ctr"/>
            <a:r>
              <a:rPr lang="en-US" sz="1800" b="0" dirty="0"/>
              <a:t>Director, Institute for Global Health and Translational Sciences</a:t>
            </a:r>
          </a:p>
          <a:p>
            <a:pPr algn="ctr"/>
            <a:r>
              <a:rPr lang="en-US" sz="1800" dirty="0"/>
              <a:t>Chair (interim), Microbiology &amp; Immunology</a:t>
            </a:r>
          </a:p>
          <a:p>
            <a:pPr algn="ctr"/>
            <a:r>
              <a:rPr lang="en-US" sz="1800" dirty="0"/>
              <a:t>SUNY Upstate Medical University</a:t>
            </a:r>
          </a:p>
          <a:p>
            <a:pPr algn="ctr"/>
            <a:endParaRPr lang="en-US" sz="2000" dirty="0"/>
          </a:p>
          <a:p>
            <a:pPr algn="ctr"/>
            <a:r>
              <a:rPr lang="en-US" sz="2000" dirty="0"/>
              <a:t>SEP 2021</a:t>
            </a:r>
            <a:endParaRPr lang="en-US" sz="1800" dirty="0"/>
          </a:p>
        </p:txBody>
      </p:sp>
      <p:pic>
        <p:nvPicPr>
          <p:cNvPr id="6" name="Picture 17" descr="suny_sideba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055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5BEE7-B18B-A948-816C-BFBD6703585A}"/>
              </a:ext>
            </a:extLst>
          </p:cNvPr>
          <p:cNvSpPr>
            <a:spLocks noGrp="1"/>
          </p:cNvSpPr>
          <p:nvPr>
            <p:ph idx="1"/>
          </p:nvPr>
        </p:nvSpPr>
        <p:spPr>
          <a:xfrm>
            <a:off x="533400" y="1112130"/>
            <a:ext cx="5188155" cy="4755270"/>
          </a:xfrm>
        </p:spPr>
        <p:txBody>
          <a:bodyPr/>
          <a:lstStyle/>
          <a:p>
            <a:r>
              <a:rPr lang="en-US" dirty="0"/>
              <a:t>Know your goal</a:t>
            </a:r>
          </a:p>
          <a:p>
            <a:pPr lvl="1"/>
            <a:r>
              <a:rPr lang="en-US" dirty="0"/>
              <a:t>Influence behavior</a:t>
            </a:r>
          </a:p>
          <a:p>
            <a:endParaRPr lang="en-US" dirty="0"/>
          </a:p>
          <a:p>
            <a:r>
              <a:rPr lang="en-US" dirty="0"/>
              <a:t>Know your audience</a:t>
            </a:r>
          </a:p>
          <a:p>
            <a:pPr lvl="1"/>
            <a:r>
              <a:rPr lang="en-US" dirty="0"/>
              <a:t>Their context and perspective</a:t>
            </a:r>
          </a:p>
          <a:p>
            <a:pPr lvl="1"/>
            <a:endParaRPr lang="en-US" dirty="0"/>
          </a:p>
          <a:p>
            <a:r>
              <a:rPr lang="en-US" dirty="0"/>
              <a:t>Be disciplined</a:t>
            </a:r>
          </a:p>
          <a:p>
            <a:pPr lvl="1"/>
            <a:r>
              <a:rPr lang="en-US" dirty="0"/>
              <a:t>”I don’t know.”</a:t>
            </a:r>
          </a:p>
          <a:p>
            <a:endParaRPr lang="en-US" dirty="0"/>
          </a:p>
          <a:p>
            <a:r>
              <a:rPr lang="en-US" dirty="0"/>
              <a:t>Listen and Learn</a:t>
            </a:r>
          </a:p>
        </p:txBody>
      </p:sp>
      <p:sp>
        <p:nvSpPr>
          <p:cNvPr id="4" name="Slide Number Placeholder 3">
            <a:extLst>
              <a:ext uri="{FF2B5EF4-FFF2-40B4-BE49-F238E27FC236}">
                <a16:creationId xmlns:a16="http://schemas.microsoft.com/office/drawing/2014/main" id="{5D2BFA8D-2DA1-3E44-A645-10614EA47540}"/>
              </a:ext>
            </a:extLst>
          </p:cNvPr>
          <p:cNvSpPr>
            <a:spLocks noGrp="1"/>
          </p:cNvSpPr>
          <p:nvPr>
            <p:ph type="sldNum" sz="quarter" idx="12"/>
          </p:nvPr>
        </p:nvSpPr>
        <p:spPr/>
        <p:txBody>
          <a:bodyPr/>
          <a:lstStyle/>
          <a:p>
            <a:pPr>
              <a:defRPr/>
            </a:pPr>
            <a:fld id="{4F49BB10-8758-6048-A913-F4A53AC0C96B}" type="slidenum">
              <a:rPr lang="en-US" altLang="en-US" smtClean="0"/>
              <a:pPr>
                <a:defRPr/>
              </a:pPr>
              <a:t>10</a:t>
            </a:fld>
            <a:endParaRPr lang="en-US" altLang="en-US" dirty="0"/>
          </a:p>
        </p:txBody>
      </p:sp>
      <p:pic>
        <p:nvPicPr>
          <p:cNvPr id="5" name="Picture 4">
            <a:extLst>
              <a:ext uri="{FF2B5EF4-FFF2-40B4-BE49-F238E27FC236}">
                <a16:creationId xmlns:a16="http://schemas.microsoft.com/office/drawing/2014/main" id="{76A88CEA-561F-3B40-BB5B-AAE182CB31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72871" y="868037"/>
            <a:ext cx="3427642" cy="1987626"/>
          </a:xfrm>
          <a:prstGeom prst="rect">
            <a:avLst/>
          </a:prstGeom>
        </p:spPr>
      </p:pic>
      <p:sp>
        <p:nvSpPr>
          <p:cNvPr id="6" name="Title 1">
            <a:extLst>
              <a:ext uri="{FF2B5EF4-FFF2-40B4-BE49-F238E27FC236}">
                <a16:creationId xmlns:a16="http://schemas.microsoft.com/office/drawing/2014/main" id="{CE321AC4-22B6-EC48-BEC0-24293B2BBA1E}"/>
              </a:ext>
            </a:extLst>
          </p:cNvPr>
          <p:cNvSpPr>
            <a:spLocks noGrp="1"/>
          </p:cNvSpPr>
          <p:nvPr>
            <p:ph type="title"/>
          </p:nvPr>
        </p:nvSpPr>
        <p:spPr/>
        <p:txBody>
          <a:bodyPr/>
          <a:lstStyle/>
          <a:p>
            <a:r>
              <a:rPr lang="en-US" dirty="0"/>
              <a:t>- Communicate With Intent</a:t>
            </a:r>
          </a:p>
        </p:txBody>
      </p:sp>
      <p:pic>
        <p:nvPicPr>
          <p:cNvPr id="4100" name="Picture 4">
            <a:extLst>
              <a:ext uri="{FF2B5EF4-FFF2-40B4-BE49-F238E27FC236}">
                <a16:creationId xmlns:a16="http://schemas.microsoft.com/office/drawing/2014/main" id="{17863352-E989-394F-99D9-AD39F44D22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38313" y="3505200"/>
            <a:ext cx="2481699" cy="2514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en Walsh | WRVO Public Media">
            <a:extLst>
              <a:ext uri="{FF2B5EF4-FFF2-40B4-BE49-F238E27FC236}">
                <a16:creationId xmlns:a16="http://schemas.microsoft.com/office/drawing/2014/main" id="{0C6B0155-1791-6944-86A1-814D822D2DD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0" y="4053060"/>
            <a:ext cx="2419120" cy="181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44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AE7B2-C850-CC48-84A6-E8D0EBAD884A}"/>
              </a:ext>
            </a:extLst>
          </p:cNvPr>
          <p:cNvSpPr>
            <a:spLocks noGrp="1"/>
          </p:cNvSpPr>
          <p:nvPr>
            <p:ph type="title"/>
          </p:nvPr>
        </p:nvSpPr>
        <p:spPr/>
        <p:txBody>
          <a:bodyPr/>
          <a:lstStyle/>
          <a:p>
            <a:r>
              <a:rPr lang="en-US" dirty="0"/>
              <a:t>- Make Decisions </a:t>
            </a:r>
          </a:p>
        </p:txBody>
      </p:sp>
      <p:sp>
        <p:nvSpPr>
          <p:cNvPr id="3" name="Content Placeholder 2">
            <a:extLst>
              <a:ext uri="{FF2B5EF4-FFF2-40B4-BE49-F238E27FC236}">
                <a16:creationId xmlns:a16="http://schemas.microsoft.com/office/drawing/2014/main" id="{3C0907DE-69F3-094D-8298-51022D0B2C97}"/>
              </a:ext>
            </a:extLst>
          </p:cNvPr>
          <p:cNvSpPr>
            <a:spLocks noGrp="1"/>
          </p:cNvSpPr>
          <p:nvPr>
            <p:ph idx="1"/>
          </p:nvPr>
        </p:nvSpPr>
        <p:spPr/>
        <p:txBody>
          <a:bodyPr/>
          <a:lstStyle/>
          <a:p>
            <a:r>
              <a:rPr lang="en-US" dirty="0"/>
              <a:t>Leaders make decisions – Managers execute decisions</a:t>
            </a:r>
          </a:p>
          <a:p>
            <a:endParaRPr lang="en-US" dirty="0"/>
          </a:p>
          <a:p>
            <a:r>
              <a:rPr lang="en-US" dirty="0"/>
              <a:t>There is no such thing as, “All the facts…”</a:t>
            </a:r>
          </a:p>
          <a:p>
            <a:endParaRPr lang="en-US" dirty="0"/>
          </a:p>
          <a:p>
            <a:r>
              <a:rPr lang="en-US" dirty="0"/>
              <a:t>Timing is everything</a:t>
            </a:r>
          </a:p>
          <a:p>
            <a:pPr lvl="1"/>
            <a:r>
              <a:rPr lang="en-US" dirty="0"/>
              <a:t>Don’t rush, but don’t delay your decisions</a:t>
            </a:r>
          </a:p>
          <a:p>
            <a:pPr lvl="1"/>
            <a:endParaRPr lang="en-US" dirty="0"/>
          </a:p>
          <a:p>
            <a:r>
              <a:rPr lang="en-US" dirty="0"/>
              <a:t>Prepare to stand alone</a:t>
            </a:r>
          </a:p>
        </p:txBody>
      </p:sp>
      <p:sp>
        <p:nvSpPr>
          <p:cNvPr id="4" name="Slide Number Placeholder 3">
            <a:extLst>
              <a:ext uri="{FF2B5EF4-FFF2-40B4-BE49-F238E27FC236}">
                <a16:creationId xmlns:a16="http://schemas.microsoft.com/office/drawing/2014/main" id="{A2B1CF10-0AA9-B04E-9794-CC45A19BA174}"/>
              </a:ext>
            </a:extLst>
          </p:cNvPr>
          <p:cNvSpPr>
            <a:spLocks noGrp="1"/>
          </p:cNvSpPr>
          <p:nvPr>
            <p:ph type="sldNum" sz="quarter" idx="12"/>
          </p:nvPr>
        </p:nvSpPr>
        <p:spPr/>
        <p:txBody>
          <a:bodyPr/>
          <a:lstStyle/>
          <a:p>
            <a:pPr>
              <a:defRPr/>
            </a:pPr>
            <a:fld id="{4F49BB10-8758-6048-A913-F4A53AC0C96B}" type="slidenum">
              <a:rPr lang="en-US" altLang="en-US" smtClean="0"/>
              <a:pPr>
                <a:defRPr/>
              </a:pPr>
              <a:t>11</a:t>
            </a:fld>
            <a:endParaRPr lang="en-US" altLang="en-US" dirty="0"/>
          </a:p>
        </p:txBody>
      </p:sp>
      <p:pic>
        <p:nvPicPr>
          <p:cNvPr id="5" name="Picture 4">
            <a:extLst>
              <a:ext uri="{FF2B5EF4-FFF2-40B4-BE49-F238E27FC236}">
                <a16:creationId xmlns:a16="http://schemas.microsoft.com/office/drawing/2014/main" id="{C7E9C7EE-77ED-0244-8E7D-A74210D6ED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76351" y="3810000"/>
            <a:ext cx="4539049" cy="2133600"/>
          </a:xfrm>
          <a:prstGeom prst="rect">
            <a:avLst/>
          </a:prstGeom>
        </p:spPr>
      </p:pic>
    </p:spTree>
    <p:extLst>
      <p:ext uri="{BB962C8B-B14F-4D97-AF65-F5344CB8AC3E}">
        <p14:creationId xmlns:p14="http://schemas.microsoft.com/office/powerpoint/2010/main" val="304381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D5E7-590F-5D42-A82A-C0186C327C61}"/>
              </a:ext>
            </a:extLst>
          </p:cNvPr>
          <p:cNvSpPr>
            <a:spLocks noGrp="1"/>
          </p:cNvSpPr>
          <p:nvPr>
            <p:ph type="title"/>
          </p:nvPr>
        </p:nvSpPr>
        <p:spPr/>
        <p:txBody>
          <a:bodyPr/>
          <a:lstStyle/>
          <a:p>
            <a:r>
              <a:rPr lang="en-US" dirty="0"/>
              <a:t>- Demonstrate Disciplined Initiative</a:t>
            </a:r>
          </a:p>
        </p:txBody>
      </p:sp>
      <p:sp>
        <p:nvSpPr>
          <p:cNvPr id="3" name="Content Placeholder 2">
            <a:extLst>
              <a:ext uri="{FF2B5EF4-FFF2-40B4-BE49-F238E27FC236}">
                <a16:creationId xmlns:a16="http://schemas.microsoft.com/office/drawing/2014/main" id="{C5606EBF-0B33-2A41-8E06-33DDF73FFE9D}"/>
              </a:ext>
            </a:extLst>
          </p:cNvPr>
          <p:cNvSpPr>
            <a:spLocks noGrp="1"/>
          </p:cNvSpPr>
          <p:nvPr>
            <p:ph idx="1"/>
          </p:nvPr>
        </p:nvSpPr>
        <p:spPr>
          <a:xfrm>
            <a:off x="533400" y="914400"/>
            <a:ext cx="8382000" cy="1676400"/>
          </a:xfrm>
        </p:spPr>
        <p:txBody>
          <a:bodyPr/>
          <a:lstStyle/>
          <a:p>
            <a:pPr marL="0" indent="0" algn="ctr">
              <a:buNone/>
            </a:pPr>
            <a:r>
              <a:rPr lang="en-US" i="1" dirty="0">
                <a:solidFill>
                  <a:srgbClr val="FF0000"/>
                </a:solidFill>
                <a:latin typeface="Helvetica" pitchFamily="2" charset="0"/>
              </a:rPr>
              <a:t>“Simply put, disciplined initiative is when subordinates have the discipline to follow their orders and adhere to the plan until they realize their orders and the plan are no longer suitable for the situation in which they find themselves.”  </a:t>
            </a:r>
            <a:r>
              <a:rPr lang="en-US" sz="1100" i="1" dirty="0">
                <a:solidFill>
                  <a:srgbClr val="FF0000"/>
                </a:solidFill>
                <a:latin typeface="Helvetica" pitchFamily="2" charset="0"/>
              </a:rPr>
              <a:t>US Army</a:t>
            </a:r>
            <a:endParaRPr lang="en-US" i="1" dirty="0">
              <a:solidFill>
                <a:srgbClr val="FF0000"/>
              </a:solidFill>
              <a:latin typeface="Helvetica" pitchFamily="2" charset="0"/>
            </a:endParaRPr>
          </a:p>
        </p:txBody>
      </p:sp>
      <p:sp>
        <p:nvSpPr>
          <p:cNvPr id="4" name="Slide Number Placeholder 3">
            <a:extLst>
              <a:ext uri="{FF2B5EF4-FFF2-40B4-BE49-F238E27FC236}">
                <a16:creationId xmlns:a16="http://schemas.microsoft.com/office/drawing/2014/main" id="{A2604340-C4CA-824A-AA17-468A006828D0}"/>
              </a:ext>
            </a:extLst>
          </p:cNvPr>
          <p:cNvSpPr>
            <a:spLocks noGrp="1"/>
          </p:cNvSpPr>
          <p:nvPr>
            <p:ph type="sldNum" sz="quarter" idx="12"/>
          </p:nvPr>
        </p:nvSpPr>
        <p:spPr/>
        <p:txBody>
          <a:bodyPr/>
          <a:lstStyle/>
          <a:p>
            <a:pPr>
              <a:defRPr/>
            </a:pPr>
            <a:fld id="{4F49BB10-8758-6048-A913-F4A53AC0C96B}" type="slidenum">
              <a:rPr lang="en-US" altLang="en-US" smtClean="0"/>
              <a:pPr>
                <a:defRPr/>
              </a:pPr>
              <a:t>12</a:t>
            </a:fld>
            <a:endParaRPr lang="en-US" altLang="en-US" dirty="0"/>
          </a:p>
        </p:txBody>
      </p:sp>
      <p:sp>
        <p:nvSpPr>
          <p:cNvPr id="6" name="TextBox 5">
            <a:extLst>
              <a:ext uri="{FF2B5EF4-FFF2-40B4-BE49-F238E27FC236}">
                <a16:creationId xmlns:a16="http://schemas.microsoft.com/office/drawing/2014/main" id="{CE54DD1E-F2A3-2C41-B608-452D58D6A2C5}"/>
              </a:ext>
            </a:extLst>
          </p:cNvPr>
          <p:cNvSpPr txBox="1"/>
          <p:nvPr/>
        </p:nvSpPr>
        <p:spPr>
          <a:xfrm>
            <a:off x="381000" y="4080808"/>
            <a:ext cx="2933699" cy="1938992"/>
          </a:xfrm>
          <a:prstGeom prst="rect">
            <a:avLst/>
          </a:prstGeom>
          <a:noFill/>
        </p:spPr>
        <p:txBody>
          <a:bodyPr wrap="square" rtlCol="0">
            <a:spAutoFit/>
          </a:bodyPr>
          <a:lstStyle/>
          <a:p>
            <a:pPr marL="800100" lvl="1" indent="-342900">
              <a:buFont typeface="Arial" panose="020B0604020202020204" pitchFamily="34" charset="0"/>
              <a:buChar char="•"/>
            </a:pPr>
            <a:r>
              <a:rPr lang="en-US" dirty="0">
                <a:latin typeface="Helvetica" pitchFamily="2" charset="0"/>
              </a:rPr>
              <a:t>PPE</a:t>
            </a:r>
          </a:p>
          <a:p>
            <a:pPr marL="800100" lvl="1" indent="-342900">
              <a:buFont typeface="Arial" panose="020B0604020202020204" pitchFamily="34" charset="0"/>
              <a:buChar char="•"/>
            </a:pPr>
            <a:r>
              <a:rPr lang="en-US" dirty="0">
                <a:latin typeface="Helvetica" pitchFamily="2" charset="0"/>
              </a:rPr>
              <a:t>Triage</a:t>
            </a:r>
          </a:p>
          <a:p>
            <a:pPr marL="800100" lvl="1" indent="-342900">
              <a:buFont typeface="Arial" panose="020B0604020202020204" pitchFamily="34" charset="0"/>
              <a:buChar char="•"/>
            </a:pPr>
            <a:r>
              <a:rPr lang="en-US" dirty="0">
                <a:latin typeface="Helvetica" pitchFamily="2" charset="0"/>
              </a:rPr>
              <a:t>Testing</a:t>
            </a:r>
          </a:p>
          <a:p>
            <a:pPr marL="800100" lvl="1" indent="-342900">
              <a:buFont typeface="Arial" panose="020B0604020202020204" pitchFamily="34" charset="0"/>
              <a:buChar char="•"/>
            </a:pPr>
            <a:r>
              <a:rPr lang="en-US" dirty="0">
                <a:latin typeface="Helvetica" pitchFamily="2" charset="0"/>
              </a:rPr>
              <a:t>Rooming</a:t>
            </a:r>
          </a:p>
          <a:p>
            <a:endParaRPr lang="en-US" dirty="0"/>
          </a:p>
        </p:txBody>
      </p:sp>
      <p:sp>
        <p:nvSpPr>
          <p:cNvPr id="7" name="Rectangle 6">
            <a:extLst>
              <a:ext uri="{FF2B5EF4-FFF2-40B4-BE49-F238E27FC236}">
                <a16:creationId xmlns:a16="http://schemas.microsoft.com/office/drawing/2014/main" id="{F2D9464E-4F08-8242-9731-154BC7C3CDAC}"/>
              </a:ext>
            </a:extLst>
          </p:cNvPr>
          <p:cNvSpPr/>
          <p:nvPr/>
        </p:nvSpPr>
        <p:spPr>
          <a:xfrm>
            <a:off x="2853420" y="2987360"/>
            <a:ext cx="3437159" cy="523220"/>
          </a:xfrm>
          <a:prstGeom prst="rect">
            <a:avLst/>
          </a:prstGeom>
        </p:spPr>
        <p:txBody>
          <a:bodyPr wrap="none">
            <a:spAutoFit/>
          </a:bodyPr>
          <a:lstStyle/>
          <a:p>
            <a:r>
              <a:rPr lang="en-US" sz="2800" dirty="0">
                <a:latin typeface="Helvetica" pitchFamily="2" charset="0"/>
              </a:rPr>
              <a:t>In times of COVID…</a:t>
            </a:r>
          </a:p>
        </p:txBody>
      </p:sp>
      <p:sp>
        <p:nvSpPr>
          <p:cNvPr id="8" name="TextBox 7">
            <a:extLst>
              <a:ext uri="{FF2B5EF4-FFF2-40B4-BE49-F238E27FC236}">
                <a16:creationId xmlns:a16="http://schemas.microsoft.com/office/drawing/2014/main" id="{E7B491EE-2094-454F-B087-8DF31DBF7178}"/>
              </a:ext>
            </a:extLst>
          </p:cNvPr>
          <p:cNvSpPr txBox="1"/>
          <p:nvPr/>
        </p:nvSpPr>
        <p:spPr>
          <a:xfrm>
            <a:off x="5834807" y="4080808"/>
            <a:ext cx="3314701" cy="1938992"/>
          </a:xfrm>
          <a:prstGeom prst="rect">
            <a:avLst/>
          </a:prstGeom>
          <a:noFill/>
        </p:spPr>
        <p:txBody>
          <a:bodyPr wrap="square" rtlCol="0">
            <a:spAutoFit/>
          </a:bodyPr>
          <a:lstStyle/>
          <a:p>
            <a:pPr marL="800100" lvl="1" indent="-342900">
              <a:buFont typeface="Arial" panose="020B0604020202020204" pitchFamily="34" charset="0"/>
              <a:buChar char="•"/>
            </a:pPr>
            <a:r>
              <a:rPr lang="en-US" dirty="0">
                <a:latin typeface="Helvetica" pitchFamily="2" charset="0"/>
              </a:rPr>
              <a:t>Treatment</a:t>
            </a:r>
          </a:p>
          <a:p>
            <a:pPr marL="800100" lvl="1" indent="-342900">
              <a:buFont typeface="Arial" panose="020B0604020202020204" pitchFamily="34" charset="0"/>
              <a:buChar char="•"/>
            </a:pPr>
            <a:r>
              <a:rPr lang="en-US" dirty="0">
                <a:latin typeface="Helvetica" pitchFamily="2" charset="0"/>
              </a:rPr>
              <a:t>Communicating</a:t>
            </a:r>
          </a:p>
          <a:p>
            <a:pPr marL="800100" lvl="1" indent="-342900">
              <a:buFont typeface="Arial" panose="020B0604020202020204" pitchFamily="34" charset="0"/>
              <a:buChar char="•"/>
            </a:pPr>
            <a:r>
              <a:rPr lang="en-US" dirty="0">
                <a:latin typeface="Helvetica" pitchFamily="2" charset="0"/>
              </a:rPr>
              <a:t>Compassion</a:t>
            </a:r>
          </a:p>
          <a:p>
            <a:pPr marL="800100" lvl="1" indent="-342900">
              <a:buFont typeface="Arial" panose="020B0604020202020204" pitchFamily="34" charset="0"/>
              <a:buChar char="•"/>
            </a:pPr>
            <a:r>
              <a:rPr lang="en-US" dirty="0">
                <a:latin typeface="Helvetica" pitchFamily="2" charset="0"/>
              </a:rPr>
              <a:t>Cleaning</a:t>
            </a:r>
          </a:p>
          <a:p>
            <a:endParaRPr lang="en-US" dirty="0"/>
          </a:p>
        </p:txBody>
      </p:sp>
      <p:pic>
        <p:nvPicPr>
          <p:cNvPr id="5122" name="Picture 2" descr="Photos: The Reality of the Current Coronavirus Surge - The Atlantic">
            <a:extLst>
              <a:ext uri="{FF2B5EF4-FFF2-40B4-BE49-F238E27FC236}">
                <a16:creationId xmlns:a16="http://schemas.microsoft.com/office/drawing/2014/main" id="{27B6067C-8949-6E43-B86E-439710DFA0B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05882" y="3673160"/>
            <a:ext cx="3137742" cy="209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95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A669-F56E-9146-A69F-18E5C8EE44CD}"/>
              </a:ext>
            </a:extLst>
          </p:cNvPr>
          <p:cNvSpPr>
            <a:spLocks noGrp="1"/>
          </p:cNvSpPr>
          <p:nvPr>
            <p:ph type="title"/>
          </p:nvPr>
        </p:nvSpPr>
        <p:spPr/>
        <p:txBody>
          <a:bodyPr/>
          <a:lstStyle/>
          <a:p>
            <a:r>
              <a:rPr lang="en-US" dirty="0"/>
              <a:t>- Take Calculated Risks</a:t>
            </a:r>
          </a:p>
        </p:txBody>
      </p:sp>
      <p:sp>
        <p:nvSpPr>
          <p:cNvPr id="4" name="Slide Number Placeholder 3">
            <a:extLst>
              <a:ext uri="{FF2B5EF4-FFF2-40B4-BE49-F238E27FC236}">
                <a16:creationId xmlns:a16="http://schemas.microsoft.com/office/drawing/2014/main" id="{90738207-9F94-5B47-8F91-13B83F55CFB5}"/>
              </a:ext>
            </a:extLst>
          </p:cNvPr>
          <p:cNvSpPr>
            <a:spLocks noGrp="1"/>
          </p:cNvSpPr>
          <p:nvPr>
            <p:ph type="sldNum" sz="quarter" idx="12"/>
          </p:nvPr>
        </p:nvSpPr>
        <p:spPr/>
        <p:txBody>
          <a:bodyPr/>
          <a:lstStyle/>
          <a:p>
            <a:pPr>
              <a:defRPr/>
            </a:pPr>
            <a:fld id="{4F49BB10-8758-6048-A913-F4A53AC0C96B}" type="slidenum">
              <a:rPr lang="en-US" altLang="en-US" smtClean="0"/>
              <a:pPr>
                <a:defRPr/>
              </a:pPr>
              <a:t>13</a:t>
            </a:fld>
            <a:endParaRPr lang="en-US" altLang="en-US" dirty="0"/>
          </a:p>
        </p:txBody>
      </p:sp>
      <p:sp>
        <p:nvSpPr>
          <p:cNvPr id="6" name="Content Placeholder 5">
            <a:extLst>
              <a:ext uri="{FF2B5EF4-FFF2-40B4-BE49-F238E27FC236}">
                <a16:creationId xmlns:a16="http://schemas.microsoft.com/office/drawing/2014/main" id="{5190E39D-FA77-C04F-B390-9D0B77D5FAEC}"/>
              </a:ext>
            </a:extLst>
          </p:cNvPr>
          <p:cNvSpPr>
            <a:spLocks noGrp="1"/>
          </p:cNvSpPr>
          <p:nvPr>
            <p:ph idx="1"/>
          </p:nvPr>
        </p:nvSpPr>
        <p:spPr>
          <a:xfrm>
            <a:off x="533400" y="1219200"/>
            <a:ext cx="5043973" cy="4724400"/>
          </a:xfrm>
        </p:spPr>
        <p:txBody>
          <a:bodyPr/>
          <a:lstStyle/>
          <a:p>
            <a:pPr>
              <a:spcBef>
                <a:spcPts val="0"/>
              </a:spcBef>
            </a:pPr>
            <a:r>
              <a:rPr lang="en-US" dirty="0"/>
              <a:t>Know your team</a:t>
            </a:r>
          </a:p>
          <a:p>
            <a:pPr lvl="1">
              <a:spcBef>
                <a:spcPts val="0"/>
              </a:spcBef>
            </a:pPr>
            <a:r>
              <a:rPr lang="en-US" dirty="0"/>
              <a:t>Strengths</a:t>
            </a:r>
          </a:p>
          <a:p>
            <a:pPr lvl="1">
              <a:spcBef>
                <a:spcPts val="0"/>
              </a:spcBef>
            </a:pPr>
            <a:r>
              <a:rPr lang="en-US" dirty="0"/>
              <a:t>Opportunities</a:t>
            </a:r>
          </a:p>
          <a:p>
            <a:pPr>
              <a:spcBef>
                <a:spcPts val="0"/>
              </a:spcBef>
            </a:pPr>
            <a:endParaRPr lang="en-US" dirty="0"/>
          </a:p>
          <a:p>
            <a:pPr>
              <a:spcBef>
                <a:spcPts val="0"/>
              </a:spcBef>
            </a:pPr>
            <a:r>
              <a:rPr lang="en-US" dirty="0"/>
              <a:t>Understand their comfort zone</a:t>
            </a:r>
          </a:p>
          <a:p>
            <a:pPr>
              <a:spcBef>
                <a:spcPts val="0"/>
              </a:spcBef>
            </a:pPr>
            <a:endParaRPr lang="en-US" dirty="0"/>
          </a:p>
          <a:p>
            <a:pPr>
              <a:spcBef>
                <a:spcPts val="0"/>
              </a:spcBef>
            </a:pPr>
            <a:r>
              <a:rPr lang="en-US" dirty="0"/>
              <a:t>Secure buy-in to risk taking</a:t>
            </a:r>
          </a:p>
          <a:p>
            <a:pPr>
              <a:spcBef>
                <a:spcPts val="0"/>
              </a:spcBef>
            </a:pPr>
            <a:endParaRPr lang="en-US" dirty="0"/>
          </a:p>
          <a:p>
            <a:pPr>
              <a:spcBef>
                <a:spcPts val="0"/>
              </a:spcBef>
            </a:pPr>
            <a:r>
              <a:rPr lang="en-US" dirty="0"/>
              <a:t>Check in often, reassess mood </a:t>
            </a:r>
          </a:p>
          <a:p>
            <a:pPr lvl="1">
              <a:spcBef>
                <a:spcPts val="0"/>
              </a:spcBef>
            </a:pPr>
            <a:r>
              <a:rPr lang="en-US" dirty="0"/>
              <a:t>Step on the gas</a:t>
            </a:r>
          </a:p>
          <a:p>
            <a:pPr lvl="1">
              <a:spcBef>
                <a:spcPts val="0"/>
              </a:spcBef>
            </a:pPr>
            <a:r>
              <a:rPr lang="en-US" dirty="0"/>
              <a:t>Pump the breaks</a:t>
            </a:r>
          </a:p>
          <a:p>
            <a:pPr>
              <a:spcBef>
                <a:spcPts val="0"/>
              </a:spcBef>
            </a:pPr>
            <a:endParaRPr lang="en-US" dirty="0"/>
          </a:p>
        </p:txBody>
      </p:sp>
      <p:pic>
        <p:nvPicPr>
          <p:cNvPr id="7" name="Content Placeholder 4">
            <a:extLst>
              <a:ext uri="{FF2B5EF4-FFF2-40B4-BE49-F238E27FC236}">
                <a16:creationId xmlns:a16="http://schemas.microsoft.com/office/drawing/2014/main" id="{FF7E0FB0-1B3D-2A48-A5C0-2560D9B505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5561766" y="990600"/>
            <a:ext cx="3323254"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7170" name="Picture 2" descr="Saliva test for autism hits market; Syracuse research could lead to faster  help for kids - syracuse.com">
            <a:extLst>
              <a:ext uri="{FF2B5EF4-FFF2-40B4-BE49-F238E27FC236}">
                <a16:creationId xmlns:a16="http://schemas.microsoft.com/office/drawing/2014/main" id="{084E13F9-5FAF-394A-A83C-733A751BAB0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81323" y="4457700"/>
            <a:ext cx="2715351" cy="167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6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4B87-8365-4744-9834-D9C080AE36A0}"/>
              </a:ext>
            </a:extLst>
          </p:cNvPr>
          <p:cNvSpPr>
            <a:spLocks noGrp="1"/>
          </p:cNvSpPr>
          <p:nvPr>
            <p:ph type="title"/>
          </p:nvPr>
        </p:nvSpPr>
        <p:spPr/>
        <p:txBody>
          <a:bodyPr/>
          <a:lstStyle/>
          <a:p>
            <a:r>
              <a:rPr lang="en-US" dirty="0"/>
              <a:t>- Remember Why You Lead</a:t>
            </a:r>
          </a:p>
        </p:txBody>
      </p:sp>
      <p:sp>
        <p:nvSpPr>
          <p:cNvPr id="4" name="Slide Number Placeholder 3">
            <a:extLst>
              <a:ext uri="{FF2B5EF4-FFF2-40B4-BE49-F238E27FC236}">
                <a16:creationId xmlns:a16="http://schemas.microsoft.com/office/drawing/2014/main" id="{8AC40786-8B9E-0743-A66D-91067CE46823}"/>
              </a:ext>
            </a:extLst>
          </p:cNvPr>
          <p:cNvSpPr>
            <a:spLocks noGrp="1"/>
          </p:cNvSpPr>
          <p:nvPr>
            <p:ph type="sldNum" sz="quarter" idx="12"/>
          </p:nvPr>
        </p:nvSpPr>
        <p:spPr/>
        <p:txBody>
          <a:bodyPr/>
          <a:lstStyle/>
          <a:p>
            <a:pPr>
              <a:defRPr/>
            </a:pPr>
            <a:fld id="{4F49BB10-8758-6048-A913-F4A53AC0C96B}" type="slidenum">
              <a:rPr lang="en-US" altLang="en-US" smtClean="0"/>
              <a:pPr>
                <a:defRPr/>
              </a:pPr>
              <a:t>14</a:t>
            </a:fld>
            <a:endParaRPr lang="en-US" altLang="en-US" dirty="0"/>
          </a:p>
        </p:txBody>
      </p:sp>
      <p:sp>
        <p:nvSpPr>
          <p:cNvPr id="5" name="Rectangle 4">
            <a:extLst>
              <a:ext uri="{FF2B5EF4-FFF2-40B4-BE49-F238E27FC236}">
                <a16:creationId xmlns:a16="http://schemas.microsoft.com/office/drawing/2014/main" id="{3E552609-950A-9649-A509-411C927A2822}"/>
              </a:ext>
            </a:extLst>
          </p:cNvPr>
          <p:cNvSpPr/>
          <p:nvPr/>
        </p:nvSpPr>
        <p:spPr>
          <a:xfrm>
            <a:off x="5187176" y="1012954"/>
            <a:ext cx="3581400" cy="4832092"/>
          </a:xfrm>
          <a:prstGeom prst="rect">
            <a:avLst/>
          </a:prstGeom>
        </p:spPr>
        <p:txBody>
          <a:bodyPr wrap="square">
            <a:spAutoFit/>
          </a:bodyPr>
          <a:lstStyle/>
          <a:p>
            <a:pPr algn="ctr"/>
            <a:r>
              <a:rPr lang="en-US" sz="2800" i="1" dirty="0">
                <a:solidFill>
                  <a:srgbClr val="FF0000"/>
                </a:solidFill>
                <a:latin typeface="+mn-lt"/>
              </a:rPr>
              <a:t>"Remember well the great trust you have undertaken; you are as a continual sentinel, always to stand upon your watch to give [the King] true intelligence. If you flatter him, you betray him."</a:t>
            </a:r>
          </a:p>
        </p:txBody>
      </p:sp>
      <p:pic>
        <p:nvPicPr>
          <p:cNvPr id="12290" name="Picture 2" descr="Francis Bacon - Philosophy, Facts &amp;amp; Accomplishments - Biography">
            <a:extLst>
              <a:ext uri="{FF2B5EF4-FFF2-40B4-BE49-F238E27FC236}">
                <a16:creationId xmlns:a16="http://schemas.microsoft.com/office/drawing/2014/main" id="{39F97656-2CBA-C34A-A8AF-B29CB5ADDB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12192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31C047-A32E-314D-8F33-583C1D08DD55}"/>
              </a:ext>
            </a:extLst>
          </p:cNvPr>
          <p:cNvSpPr txBox="1"/>
          <p:nvPr/>
        </p:nvSpPr>
        <p:spPr>
          <a:xfrm>
            <a:off x="685800" y="5562600"/>
            <a:ext cx="4343400" cy="369332"/>
          </a:xfrm>
          <a:prstGeom prst="rect">
            <a:avLst/>
          </a:prstGeom>
          <a:noFill/>
        </p:spPr>
        <p:txBody>
          <a:bodyPr wrap="square" rtlCol="0">
            <a:spAutoFit/>
          </a:bodyPr>
          <a:lstStyle/>
          <a:p>
            <a:pPr algn="ctr"/>
            <a:r>
              <a:rPr lang="en-US" sz="1800" dirty="0"/>
              <a:t>Sir Francis Bacon (1561–1626)</a:t>
            </a:r>
          </a:p>
        </p:txBody>
      </p:sp>
    </p:spTree>
    <p:extLst>
      <p:ext uri="{BB962C8B-B14F-4D97-AF65-F5344CB8AC3E}">
        <p14:creationId xmlns:p14="http://schemas.microsoft.com/office/powerpoint/2010/main" val="243382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B0769-DDB2-DE47-9C9B-4B35214801DD}"/>
              </a:ext>
            </a:extLst>
          </p:cNvPr>
          <p:cNvSpPr>
            <a:spLocks noGrp="1"/>
          </p:cNvSpPr>
          <p:nvPr>
            <p:ph type="title"/>
          </p:nvPr>
        </p:nvSpPr>
        <p:spPr/>
        <p:txBody>
          <a:bodyPr/>
          <a:lstStyle/>
          <a:p>
            <a:r>
              <a:rPr lang="en-US" dirty="0"/>
              <a:t>Thank you. </a:t>
            </a:r>
          </a:p>
        </p:txBody>
      </p:sp>
      <p:sp>
        <p:nvSpPr>
          <p:cNvPr id="4" name="Slide Number Placeholder 3">
            <a:extLst>
              <a:ext uri="{FF2B5EF4-FFF2-40B4-BE49-F238E27FC236}">
                <a16:creationId xmlns:a16="http://schemas.microsoft.com/office/drawing/2014/main" id="{96DCDBA2-2996-9A4A-A237-1D1B90E34D6E}"/>
              </a:ext>
            </a:extLst>
          </p:cNvPr>
          <p:cNvSpPr>
            <a:spLocks noGrp="1"/>
          </p:cNvSpPr>
          <p:nvPr>
            <p:ph type="sldNum" sz="quarter" idx="12"/>
          </p:nvPr>
        </p:nvSpPr>
        <p:spPr/>
        <p:txBody>
          <a:bodyPr/>
          <a:lstStyle/>
          <a:p>
            <a:pPr>
              <a:defRPr/>
            </a:pPr>
            <a:fld id="{4F49BB10-8758-6048-A913-F4A53AC0C96B}" type="slidenum">
              <a:rPr lang="en-US" altLang="en-US" smtClean="0"/>
              <a:pPr>
                <a:defRPr/>
              </a:pPr>
              <a:t>15</a:t>
            </a:fld>
            <a:endParaRPr lang="en-US" altLang="en-US" dirty="0"/>
          </a:p>
        </p:txBody>
      </p:sp>
      <p:pic>
        <p:nvPicPr>
          <p:cNvPr id="13314" name="Picture 2" descr="Upstate Medical University-By Air - YouTube">
            <a:extLst>
              <a:ext uri="{FF2B5EF4-FFF2-40B4-BE49-F238E27FC236}">
                <a16:creationId xmlns:a16="http://schemas.microsoft.com/office/drawing/2014/main" id="{27D3AF55-3582-E245-93AE-4CC6002E93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1076325"/>
            <a:ext cx="8365067" cy="470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25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7ED7-3E8E-F644-AB39-EC719311BDD1}"/>
              </a:ext>
            </a:extLst>
          </p:cNvPr>
          <p:cNvSpPr>
            <a:spLocks noGrp="1"/>
          </p:cNvSpPr>
          <p:nvPr>
            <p:ph type="title"/>
          </p:nvPr>
        </p:nvSpPr>
        <p:spPr>
          <a:xfrm>
            <a:off x="741801" y="0"/>
            <a:ext cx="7106799" cy="762000"/>
          </a:xfrm>
        </p:spPr>
        <p:txBody>
          <a:bodyPr/>
          <a:lstStyle/>
          <a:p>
            <a:r>
              <a:rPr lang="en-US" dirty="0"/>
              <a:t>Leadership Perspective</a:t>
            </a:r>
          </a:p>
        </p:txBody>
      </p:sp>
      <p:sp>
        <p:nvSpPr>
          <p:cNvPr id="4" name="Slide Number Placeholder 3">
            <a:extLst>
              <a:ext uri="{FF2B5EF4-FFF2-40B4-BE49-F238E27FC236}">
                <a16:creationId xmlns:a16="http://schemas.microsoft.com/office/drawing/2014/main" id="{EF735001-4716-404D-8323-4B2E2F01099A}"/>
              </a:ext>
            </a:extLst>
          </p:cNvPr>
          <p:cNvSpPr>
            <a:spLocks noGrp="1"/>
          </p:cNvSpPr>
          <p:nvPr>
            <p:ph type="sldNum" sz="quarter" idx="12"/>
          </p:nvPr>
        </p:nvSpPr>
        <p:spPr/>
        <p:txBody>
          <a:bodyPr/>
          <a:lstStyle/>
          <a:p>
            <a:pPr>
              <a:defRPr/>
            </a:pPr>
            <a:fld id="{4F49BB10-8758-6048-A913-F4A53AC0C96B}" type="slidenum">
              <a:rPr lang="en-US" altLang="en-US" smtClean="0"/>
              <a:pPr>
                <a:defRPr/>
              </a:pPr>
              <a:t>2</a:t>
            </a:fld>
            <a:endParaRPr lang="en-US" altLang="en-US" dirty="0"/>
          </a:p>
        </p:txBody>
      </p:sp>
      <p:pic>
        <p:nvPicPr>
          <p:cNvPr id="1026" name="Picture 2" descr="hires_banner_ebola_498x332">
            <a:extLst>
              <a:ext uri="{FF2B5EF4-FFF2-40B4-BE49-F238E27FC236}">
                <a16:creationId xmlns:a16="http://schemas.microsoft.com/office/drawing/2014/main" id="{0E5CD171-F968-BD43-B983-76547529DCA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1801" y="1009709"/>
            <a:ext cx="2248671" cy="14991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vial of Zika virus vaccine.">
            <a:extLst>
              <a:ext uri="{FF2B5EF4-FFF2-40B4-BE49-F238E27FC236}">
                <a16:creationId xmlns:a16="http://schemas.microsoft.com/office/drawing/2014/main" id="{3197696E-A12E-314C-B4C3-137E901CD4D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44058" y="2880964"/>
            <a:ext cx="1944967" cy="10960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thomassj\Pictures\US Army\WRAIR.8x10photo very small.jpg">
            <a:extLst>
              <a:ext uri="{FF2B5EF4-FFF2-40B4-BE49-F238E27FC236}">
                <a16:creationId xmlns:a16="http://schemas.microsoft.com/office/drawing/2014/main" id="{EBDBAB14-0AC2-A74C-8850-C29B46313B7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0706" y="1009809"/>
            <a:ext cx="3427315" cy="274338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AE84663-1FE8-7F45-A943-C414747700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4070" y="2590800"/>
            <a:ext cx="1944967" cy="2093340"/>
          </a:xfrm>
          <a:prstGeom prst="rect">
            <a:avLst/>
          </a:prstGeom>
        </p:spPr>
      </p:pic>
      <p:sp>
        <p:nvSpPr>
          <p:cNvPr id="9" name="TextBox 8">
            <a:extLst>
              <a:ext uri="{FF2B5EF4-FFF2-40B4-BE49-F238E27FC236}">
                <a16:creationId xmlns:a16="http://schemas.microsoft.com/office/drawing/2014/main" id="{AA527CE1-951D-6C49-97FE-C9E5CB90CEB8}"/>
              </a:ext>
            </a:extLst>
          </p:cNvPr>
          <p:cNvSpPr txBox="1"/>
          <p:nvPr/>
        </p:nvSpPr>
        <p:spPr>
          <a:xfrm>
            <a:off x="3258975" y="1219200"/>
            <a:ext cx="2081706" cy="1200329"/>
          </a:xfrm>
          <a:prstGeom prst="rect">
            <a:avLst/>
          </a:prstGeom>
          <a:noFill/>
        </p:spPr>
        <p:txBody>
          <a:bodyPr wrap="square" rtlCol="0">
            <a:spAutoFit/>
          </a:bodyPr>
          <a:lstStyle/>
          <a:p>
            <a:pPr algn="ctr"/>
            <a:r>
              <a:rPr lang="en-US" dirty="0"/>
              <a:t>US Army</a:t>
            </a:r>
          </a:p>
          <a:p>
            <a:pPr algn="ctr"/>
            <a:endParaRPr lang="en-US" dirty="0"/>
          </a:p>
          <a:p>
            <a:pPr algn="ctr"/>
            <a:r>
              <a:rPr lang="en-US" dirty="0"/>
              <a:t>1996-2016</a:t>
            </a:r>
          </a:p>
        </p:txBody>
      </p:sp>
      <p:pic>
        <p:nvPicPr>
          <p:cNvPr id="10" name="Picture 9">
            <a:extLst>
              <a:ext uri="{FF2B5EF4-FFF2-40B4-BE49-F238E27FC236}">
                <a16:creationId xmlns:a16="http://schemas.microsoft.com/office/drawing/2014/main" id="{21883A63-0BF8-F344-8A4D-5B03F2594C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38600" y="4248653"/>
            <a:ext cx="3427316" cy="1796577"/>
          </a:xfrm>
          <a:prstGeom prst="rect">
            <a:avLst/>
          </a:prstGeom>
        </p:spPr>
      </p:pic>
    </p:spTree>
    <p:extLst>
      <p:ext uri="{BB962C8B-B14F-4D97-AF65-F5344CB8AC3E}">
        <p14:creationId xmlns:p14="http://schemas.microsoft.com/office/powerpoint/2010/main" val="3158959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5B0C-DC7E-094B-8F9A-5069C765F842}"/>
              </a:ext>
            </a:extLst>
          </p:cNvPr>
          <p:cNvSpPr>
            <a:spLocks noGrp="1"/>
          </p:cNvSpPr>
          <p:nvPr>
            <p:ph type="title"/>
          </p:nvPr>
        </p:nvSpPr>
        <p:spPr>
          <a:xfrm>
            <a:off x="636636" y="17902"/>
            <a:ext cx="8175527" cy="762000"/>
          </a:xfrm>
        </p:spPr>
        <p:txBody>
          <a:bodyPr/>
          <a:lstStyle/>
          <a:p>
            <a:r>
              <a:rPr lang="en-US" dirty="0"/>
              <a:t>Leadership Perspective</a:t>
            </a:r>
          </a:p>
        </p:txBody>
      </p:sp>
      <p:sp>
        <p:nvSpPr>
          <p:cNvPr id="4" name="Slide Number Placeholder 3">
            <a:extLst>
              <a:ext uri="{FF2B5EF4-FFF2-40B4-BE49-F238E27FC236}">
                <a16:creationId xmlns:a16="http://schemas.microsoft.com/office/drawing/2014/main" id="{6A2E9FF6-C515-724D-B83B-E37610E402C1}"/>
              </a:ext>
            </a:extLst>
          </p:cNvPr>
          <p:cNvSpPr>
            <a:spLocks noGrp="1"/>
          </p:cNvSpPr>
          <p:nvPr>
            <p:ph type="sldNum" sz="quarter" idx="12"/>
          </p:nvPr>
        </p:nvSpPr>
        <p:spPr/>
        <p:txBody>
          <a:bodyPr/>
          <a:lstStyle/>
          <a:p>
            <a:pPr>
              <a:defRPr/>
            </a:pPr>
            <a:fld id="{4F49BB10-8758-6048-A913-F4A53AC0C96B}" type="slidenum">
              <a:rPr lang="en-US" altLang="en-US" smtClean="0"/>
              <a:pPr>
                <a:defRPr/>
              </a:pPr>
              <a:t>3</a:t>
            </a:fld>
            <a:endParaRPr lang="en-US" altLang="en-US" dirty="0"/>
          </a:p>
        </p:txBody>
      </p:sp>
      <p:pic>
        <p:nvPicPr>
          <p:cNvPr id="6" name="Picture 5">
            <a:extLst>
              <a:ext uri="{FF2B5EF4-FFF2-40B4-BE49-F238E27FC236}">
                <a16:creationId xmlns:a16="http://schemas.microsoft.com/office/drawing/2014/main" id="{9DDD748D-304D-0D4B-944D-C8B776A200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636" y="2389976"/>
            <a:ext cx="2792364" cy="1396182"/>
          </a:xfrm>
          <a:prstGeom prst="rect">
            <a:avLst/>
          </a:prstGeom>
        </p:spPr>
      </p:pic>
      <p:pic>
        <p:nvPicPr>
          <p:cNvPr id="2052" name="Picture 4" descr="Upstate delivers region&amp;#39;s first COVID-19 vaccine | Upstate News | SUNY  Upstate Medical University">
            <a:extLst>
              <a:ext uri="{FF2B5EF4-FFF2-40B4-BE49-F238E27FC236}">
                <a16:creationId xmlns:a16="http://schemas.microsoft.com/office/drawing/2014/main" id="{E11D1B71-FC11-0649-B4E2-C4A7C6A094F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24599" y="1060737"/>
            <a:ext cx="2487563" cy="12437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UNY Upstate Staff Arrives to Help | Stony Brook Medicine">
            <a:extLst>
              <a:ext uri="{FF2B5EF4-FFF2-40B4-BE49-F238E27FC236}">
                <a16:creationId xmlns:a16="http://schemas.microsoft.com/office/drawing/2014/main" id="{32874B8A-A07B-9D41-8EFB-B7FFBF7A475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2078" y="4267200"/>
            <a:ext cx="3100085" cy="19133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6FE2AC8-E5C8-334C-A127-CD529B2D93B9}"/>
              </a:ext>
            </a:extLst>
          </p:cNvPr>
          <p:cNvSpPr txBox="1"/>
          <p:nvPr/>
        </p:nvSpPr>
        <p:spPr>
          <a:xfrm>
            <a:off x="3683547" y="1636279"/>
            <a:ext cx="2081706" cy="1200329"/>
          </a:xfrm>
          <a:prstGeom prst="rect">
            <a:avLst/>
          </a:prstGeom>
          <a:noFill/>
        </p:spPr>
        <p:txBody>
          <a:bodyPr wrap="square" rtlCol="0">
            <a:spAutoFit/>
          </a:bodyPr>
          <a:lstStyle/>
          <a:p>
            <a:pPr algn="ctr"/>
            <a:r>
              <a:rPr lang="en-US" dirty="0"/>
              <a:t>Upstate</a:t>
            </a:r>
          </a:p>
          <a:p>
            <a:pPr algn="ctr"/>
            <a:endParaRPr lang="en-US" dirty="0"/>
          </a:p>
          <a:p>
            <a:pPr algn="ctr"/>
            <a:r>
              <a:rPr lang="en-US" dirty="0"/>
              <a:t>2016-today</a:t>
            </a:r>
          </a:p>
        </p:txBody>
      </p:sp>
      <p:pic>
        <p:nvPicPr>
          <p:cNvPr id="12" name="Picture 8" descr="Patient Care | Infectious Disease | SUNY Upstate Medical University">
            <a:extLst>
              <a:ext uri="{FF2B5EF4-FFF2-40B4-BE49-F238E27FC236}">
                <a16:creationId xmlns:a16="http://schemas.microsoft.com/office/drawing/2014/main" id="{4D606B3E-A31A-744C-892D-E2F4772E036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7278" y="2447744"/>
            <a:ext cx="2614884" cy="1743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6F712-2B1D-434E-818B-2057E256B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865" y="4021393"/>
            <a:ext cx="3981484" cy="2062973"/>
          </a:xfrm>
          <a:prstGeom prst="rect">
            <a:avLst/>
          </a:prstGeom>
        </p:spPr>
      </p:pic>
      <p:pic>
        <p:nvPicPr>
          <p:cNvPr id="2058" name="Picture 10" descr="Upstate News | SUNY Upstate Medical University">
            <a:extLst>
              <a:ext uri="{FF2B5EF4-FFF2-40B4-BE49-F238E27FC236}">
                <a16:creationId xmlns:a16="http://schemas.microsoft.com/office/drawing/2014/main" id="{8BC2A571-B9BD-1746-810D-56C00585C81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4865" y="983900"/>
            <a:ext cx="2404155" cy="120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514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7CB5-9341-694F-8F48-0805FD0DDF69}"/>
              </a:ext>
            </a:extLst>
          </p:cNvPr>
          <p:cNvSpPr>
            <a:spLocks noGrp="1"/>
          </p:cNvSpPr>
          <p:nvPr>
            <p:ph type="title"/>
          </p:nvPr>
        </p:nvSpPr>
        <p:spPr/>
        <p:txBody>
          <a:bodyPr/>
          <a:lstStyle/>
          <a:p>
            <a:r>
              <a:rPr lang="en-US" dirty="0"/>
              <a:t>What is a Physician-Scientist?</a:t>
            </a:r>
          </a:p>
        </p:txBody>
      </p:sp>
      <p:sp>
        <p:nvSpPr>
          <p:cNvPr id="3" name="Content Placeholder 2">
            <a:extLst>
              <a:ext uri="{FF2B5EF4-FFF2-40B4-BE49-F238E27FC236}">
                <a16:creationId xmlns:a16="http://schemas.microsoft.com/office/drawing/2014/main" id="{B5ECFE51-25E3-7D48-96F2-C4DF211095D4}"/>
              </a:ext>
            </a:extLst>
          </p:cNvPr>
          <p:cNvSpPr>
            <a:spLocks noGrp="1"/>
          </p:cNvSpPr>
          <p:nvPr>
            <p:ph idx="1"/>
          </p:nvPr>
        </p:nvSpPr>
        <p:spPr/>
        <p:txBody>
          <a:bodyPr/>
          <a:lstStyle/>
          <a:p>
            <a:r>
              <a:rPr lang="en-US" dirty="0"/>
              <a:t>Physicians</a:t>
            </a:r>
          </a:p>
          <a:p>
            <a:pPr lvl="1"/>
            <a:r>
              <a:rPr lang="en-US" dirty="0"/>
              <a:t>Care for people </a:t>
            </a:r>
          </a:p>
          <a:p>
            <a:pPr lvl="2"/>
            <a:r>
              <a:rPr lang="en-US" dirty="0"/>
              <a:t>Promote wellness</a:t>
            </a:r>
          </a:p>
          <a:p>
            <a:pPr lvl="2"/>
            <a:r>
              <a:rPr lang="en-US" dirty="0"/>
              <a:t>Diagnosis and treat illness</a:t>
            </a:r>
          </a:p>
          <a:p>
            <a:pPr lvl="2"/>
            <a:r>
              <a:rPr lang="en-US" dirty="0"/>
              <a:t>Observe and report trends</a:t>
            </a:r>
          </a:p>
          <a:p>
            <a:r>
              <a:rPr lang="en-US" dirty="0"/>
              <a:t>Scientists</a:t>
            </a:r>
          </a:p>
          <a:p>
            <a:pPr lvl="1"/>
            <a:r>
              <a:rPr lang="en-US" dirty="0"/>
              <a:t>Ask and answer questions</a:t>
            </a:r>
          </a:p>
          <a:p>
            <a:pPr lvl="2"/>
            <a:r>
              <a:rPr lang="en-US" dirty="0"/>
              <a:t>Develop hypotheses explaining our observations</a:t>
            </a:r>
          </a:p>
          <a:p>
            <a:pPr lvl="2"/>
            <a:r>
              <a:rPr lang="en-US" dirty="0"/>
              <a:t>Design and conduct experiments to generate facts</a:t>
            </a:r>
          </a:p>
          <a:p>
            <a:endParaRPr lang="en-US" dirty="0"/>
          </a:p>
          <a:p>
            <a:pPr marL="457200" lvl="1" indent="0" algn="ctr">
              <a:buNone/>
            </a:pPr>
            <a:r>
              <a:rPr lang="en-US" b="1" i="1" dirty="0">
                <a:solidFill>
                  <a:srgbClr val="FF0000"/>
                </a:solidFill>
              </a:rPr>
              <a:t>Advancing knowledge towards tangible solutions</a:t>
            </a:r>
          </a:p>
        </p:txBody>
      </p:sp>
      <p:sp>
        <p:nvSpPr>
          <p:cNvPr id="4" name="Slide Number Placeholder 3">
            <a:extLst>
              <a:ext uri="{FF2B5EF4-FFF2-40B4-BE49-F238E27FC236}">
                <a16:creationId xmlns:a16="http://schemas.microsoft.com/office/drawing/2014/main" id="{FF2B0655-E70A-564B-A5F8-8EFF83A47E7E}"/>
              </a:ext>
            </a:extLst>
          </p:cNvPr>
          <p:cNvSpPr>
            <a:spLocks noGrp="1"/>
          </p:cNvSpPr>
          <p:nvPr>
            <p:ph type="sldNum" sz="quarter" idx="12"/>
          </p:nvPr>
        </p:nvSpPr>
        <p:spPr/>
        <p:txBody>
          <a:bodyPr/>
          <a:lstStyle/>
          <a:p>
            <a:pPr>
              <a:defRPr/>
            </a:pPr>
            <a:fld id="{4F49BB10-8758-6048-A913-F4A53AC0C96B}" type="slidenum">
              <a:rPr lang="en-US" altLang="en-US" smtClean="0"/>
              <a:pPr>
                <a:defRPr/>
              </a:pPr>
              <a:t>4</a:t>
            </a:fld>
            <a:endParaRPr lang="en-US" altLang="en-US" dirty="0"/>
          </a:p>
        </p:txBody>
      </p:sp>
      <p:pic>
        <p:nvPicPr>
          <p:cNvPr id="8194" name="Picture 2" descr="Dr. Benjamin Rush: Medical Quackery in the Yellow Fever Epidemic of 1793 –  Brewminate">
            <a:extLst>
              <a:ext uri="{FF2B5EF4-FFF2-40B4-BE49-F238E27FC236}">
                <a16:creationId xmlns:a16="http://schemas.microsoft.com/office/drawing/2014/main" id="{F0586DDD-8D1F-6C42-8A5E-5C1EC2622E6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99667" y="1295400"/>
            <a:ext cx="3115733" cy="1752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DF9AB8-4F5E-B141-B4D5-B0CBC52DD6DA}"/>
              </a:ext>
            </a:extLst>
          </p:cNvPr>
          <p:cNvSpPr txBox="1"/>
          <p:nvPr/>
        </p:nvSpPr>
        <p:spPr>
          <a:xfrm>
            <a:off x="5799667" y="3048000"/>
            <a:ext cx="3115733" cy="307777"/>
          </a:xfrm>
          <a:prstGeom prst="rect">
            <a:avLst/>
          </a:prstGeom>
          <a:noFill/>
        </p:spPr>
        <p:txBody>
          <a:bodyPr wrap="square" rtlCol="0">
            <a:spAutoFit/>
          </a:bodyPr>
          <a:lstStyle/>
          <a:p>
            <a:pPr algn="ctr"/>
            <a:r>
              <a:rPr lang="en-US" sz="1400" dirty="0"/>
              <a:t>Dr. Benjamin Rush</a:t>
            </a:r>
          </a:p>
        </p:txBody>
      </p:sp>
    </p:spTree>
    <p:extLst>
      <p:ext uri="{BB962C8B-B14F-4D97-AF65-F5344CB8AC3E}">
        <p14:creationId xmlns:p14="http://schemas.microsoft.com/office/powerpoint/2010/main" val="67392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62FA-FD3D-4E46-902B-BB53C706927C}"/>
              </a:ext>
            </a:extLst>
          </p:cNvPr>
          <p:cNvSpPr>
            <a:spLocks noGrp="1"/>
          </p:cNvSpPr>
          <p:nvPr>
            <p:ph type="title"/>
          </p:nvPr>
        </p:nvSpPr>
        <p:spPr/>
        <p:txBody>
          <a:bodyPr/>
          <a:lstStyle/>
          <a:p>
            <a:r>
              <a:rPr lang="en-US" dirty="0"/>
              <a:t>Leadership Lessons</a:t>
            </a:r>
          </a:p>
        </p:txBody>
      </p:sp>
      <p:sp>
        <p:nvSpPr>
          <p:cNvPr id="4" name="Slide Number Placeholder 3">
            <a:extLst>
              <a:ext uri="{FF2B5EF4-FFF2-40B4-BE49-F238E27FC236}">
                <a16:creationId xmlns:a16="http://schemas.microsoft.com/office/drawing/2014/main" id="{0FC369B7-057C-FC4F-BA43-A4CD013D1142}"/>
              </a:ext>
            </a:extLst>
          </p:cNvPr>
          <p:cNvSpPr>
            <a:spLocks noGrp="1"/>
          </p:cNvSpPr>
          <p:nvPr>
            <p:ph type="sldNum" sz="quarter" idx="12"/>
          </p:nvPr>
        </p:nvSpPr>
        <p:spPr/>
        <p:txBody>
          <a:bodyPr/>
          <a:lstStyle/>
          <a:p>
            <a:pPr>
              <a:defRPr/>
            </a:pPr>
            <a:fld id="{4F49BB10-8758-6048-A913-F4A53AC0C96B}" type="slidenum">
              <a:rPr lang="en-US" altLang="en-US" smtClean="0"/>
              <a:pPr>
                <a:defRPr/>
              </a:pPr>
              <a:t>5</a:t>
            </a:fld>
            <a:endParaRPr lang="en-US" altLang="en-US" dirty="0"/>
          </a:p>
        </p:txBody>
      </p:sp>
      <p:pic>
        <p:nvPicPr>
          <p:cNvPr id="10242" name="Picture 2" descr="Leadership Lessons From the Shackleton Expedition - The New York Times">
            <a:extLst>
              <a:ext uri="{FF2B5EF4-FFF2-40B4-BE49-F238E27FC236}">
                <a16:creationId xmlns:a16="http://schemas.microsoft.com/office/drawing/2014/main" id="{B7DE4B70-D503-E347-AE97-5D0454BC48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762000"/>
            <a:ext cx="4985657" cy="297278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olar explorer Ernest Shackleton may have had hole in his heart, doctors  say | Antarctica | The Guardian">
            <a:extLst>
              <a:ext uri="{FF2B5EF4-FFF2-40B4-BE49-F238E27FC236}">
                <a16:creationId xmlns:a16="http://schemas.microsoft.com/office/drawing/2014/main" id="{1FE9C335-D7F4-A04F-A908-5F068E081BF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28316" y="800100"/>
            <a:ext cx="2934684" cy="293468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The James Caird setting out for South Georgia (Print #11606123)">
            <a:extLst>
              <a:ext uri="{FF2B5EF4-FFF2-40B4-BE49-F238E27FC236}">
                <a16:creationId xmlns:a16="http://schemas.microsoft.com/office/drawing/2014/main" id="{78DFCCF2-23AD-FC4A-BDEF-BE47929DF86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3832374"/>
            <a:ext cx="3200400" cy="21229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AB80BD0-90BC-1247-BACC-5A51846A50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1600" y="4149919"/>
            <a:ext cx="4851400" cy="1805387"/>
          </a:xfrm>
          <a:prstGeom prst="rect">
            <a:avLst/>
          </a:prstGeom>
        </p:spPr>
      </p:pic>
      <p:sp>
        <p:nvSpPr>
          <p:cNvPr id="7" name="TextBox 6">
            <a:extLst>
              <a:ext uri="{FF2B5EF4-FFF2-40B4-BE49-F238E27FC236}">
                <a16:creationId xmlns:a16="http://schemas.microsoft.com/office/drawing/2014/main" id="{309CEB35-6309-B44D-9B39-AE617878E9BA}"/>
              </a:ext>
            </a:extLst>
          </p:cNvPr>
          <p:cNvSpPr txBox="1"/>
          <p:nvPr/>
        </p:nvSpPr>
        <p:spPr>
          <a:xfrm>
            <a:off x="5828316" y="3733800"/>
            <a:ext cx="2858484" cy="338554"/>
          </a:xfrm>
          <a:prstGeom prst="rect">
            <a:avLst/>
          </a:prstGeom>
          <a:noFill/>
        </p:spPr>
        <p:txBody>
          <a:bodyPr wrap="square" rtlCol="0">
            <a:spAutoFit/>
          </a:bodyPr>
          <a:lstStyle/>
          <a:p>
            <a:pPr algn="ctr"/>
            <a:r>
              <a:rPr lang="en-US" sz="1600" dirty="0"/>
              <a:t>Sir Ernest Shackleton</a:t>
            </a:r>
          </a:p>
        </p:txBody>
      </p:sp>
    </p:spTree>
    <p:extLst>
      <p:ext uri="{BB962C8B-B14F-4D97-AF65-F5344CB8AC3E}">
        <p14:creationId xmlns:p14="http://schemas.microsoft.com/office/powerpoint/2010/main" val="186470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E780-EB31-C540-AFDC-D26BA4722D17}"/>
              </a:ext>
            </a:extLst>
          </p:cNvPr>
          <p:cNvSpPr>
            <a:spLocks noGrp="1"/>
          </p:cNvSpPr>
          <p:nvPr>
            <p:ph type="title"/>
          </p:nvPr>
        </p:nvSpPr>
        <p:spPr>
          <a:xfrm>
            <a:off x="4800600" y="0"/>
            <a:ext cx="3962400" cy="762000"/>
          </a:xfrm>
        </p:spPr>
        <p:txBody>
          <a:bodyPr/>
          <a:lstStyle/>
          <a:p>
            <a:r>
              <a:rPr lang="en-US" dirty="0"/>
              <a:t>- Be Organized </a:t>
            </a:r>
          </a:p>
        </p:txBody>
      </p:sp>
      <p:sp>
        <p:nvSpPr>
          <p:cNvPr id="8" name="Content Placeholder 7">
            <a:extLst>
              <a:ext uri="{FF2B5EF4-FFF2-40B4-BE49-F238E27FC236}">
                <a16:creationId xmlns:a16="http://schemas.microsoft.com/office/drawing/2014/main" id="{C0B5CD3C-0E28-5147-9B7A-0057AAAFCE46}"/>
              </a:ext>
            </a:extLst>
          </p:cNvPr>
          <p:cNvSpPr>
            <a:spLocks noGrp="1"/>
          </p:cNvSpPr>
          <p:nvPr>
            <p:ph idx="1"/>
          </p:nvPr>
        </p:nvSpPr>
        <p:spPr>
          <a:xfrm>
            <a:off x="4800600" y="1066800"/>
            <a:ext cx="4114800" cy="4800600"/>
          </a:xfrm>
        </p:spPr>
        <p:txBody>
          <a:bodyPr/>
          <a:lstStyle/>
          <a:p>
            <a:r>
              <a:rPr lang="en-US" dirty="0"/>
              <a:t>Unite by mission</a:t>
            </a:r>
          </a:p>
          <a:p>
            <a:endParaRPr lang="en-US" dirty="0"/>
          </a:p>
          <a:p>
            <a:r>
              <a:rPr lang="en-US" dirty="0"/>
              <a:t>Organize by function</a:t>
            </a:r>
          </a:p>
          <a:p>
            <a:endParaRPr lang="en-US" dirty="0"/>
          </a:p>
          <a:p>
            <a:r>
              <a:rPr lang="en-US" dirty="0"/>
              <a:t>Prioritize tasks</a:t>
            </a:r>
          </a:p>
          <a:p>
            <a:endParaRPr lang="en-US" dirty="0"/>
          </a:p>
          <a:p>
            <a:r>
              <a:rPr lang="en-US" dirty="0"/>
              <a:t>Establish a common view</a:t>
            </a:r>
          </a:p>
          <a:p>
            <a:endParaRPr lang="en-US" dirty="0"/>
          </a:p>
          <a:p>
            <a:r>
              <a:rPr lang="en-US" dirty="0"/>
              <a:t>Formalize feedback</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F70ECD7-4679-6A43-8C87-F1D6C674933D}"/>
              </a:ext>
            </a:extLst>
          </p:cNvPr>
          <p:cNvSpPr>
            <a:spLocks noGrp="1"/>
          </p:cNvSpPr>
          <p:nvPr>
            <p:ph type="sldNum" sz="quarter" idx="12"/>
          </p:nvPr>
        </p:nvSpPr>
        <p:spPr/>
        <p:txBody>
          <a:bodyPr/>
          <a:lstStyle/>
          <a:p>
            <a:pPr>
              <a:defRPr/>
            </a:pPr>
            <a:fld id="{4F49BB10-8758-6048-A913-F4A53AC0C96B}" type="slidenum">
              <a:rPr lang="en-US" altLang="en-US" smtClean="0"/>
              <a:pPr>
                <a:defRPr/>
              </a:pPr>
              <a:t>6</a:t>
            </a:fld>
            <a:endParaRPr lang="en-US" altLang="en-US" dirty="0"/>
          </a:p>
        </p:txBody>
      </p:sp>
      <p:grpSp>
        <p:nvGrpSpPr>
          <p:cNvPr id="7" name="Group 6">
            <a:extLst>
              <a:ext uri="{FF2B5EF4-FFF2-40B4-BE49-F238E27FC236}">
                <a16:creationId xmlns:a16="http://schemas.microsoft.com/office/drawing/2014/main" id="{6A33DAE4-EAA2-744F-8A16-A2D490DF6BAB}"/>
              </a:ext>
            </a:extLst>
          </p:cNvPr>
          <p:cNvGrpSpPr/>
          <p:nvPr/>
        </p:nvGrpSpPr>
        <p:grpSpPr>
          <a:xfrm>
            <a:off x="533400" y="304800"/>
            <a:ext cx="4114800" cy="3733800"/>
            <a:chOff x="533400" y="762000"/>
            <a:chExt cx="3615792" cy="3429000"/>
          </a:xfrm>
        </p:grpSpPr>
        <p:pic>
          <p:nvPicPr>
            <p:cNvPr id="5" name="Picture 4">
              <a:extLst>
                <a:ext uri="{FF2B5EF4-FFF2-40B4-BE49-F238E27FC236}">
                  <a16:creationId xmlns:a16="http://schemas.microsoft.com/office/drawing/2014/main" id="{A898C413-6665-BD49-9173-85487E8038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762000"/>
              <a:ext cx="3463392" cy="3340100"/>
            </a:xfrm>
            <a:prstGeom prst="rect">
              <a:avLst/>
            </a:prstGeom>
          </p:spPr>
        </p:pic>
        <p:sp>
          <p:nvSpPr>
            <p:cNvPr id="6" name="Rectangle 5">
              <a:extLst>
                <a:ext uri="{FF2B5EF4-FFF2-40B4-BE49-F238E27FC236}">
                  <a16:creationId xmlns:a16="http://schemas.microsoft.com/office/drawing/2014/main" id="{C73736FF-B8D5-DC48-9B2D-72937C11B613}"/>
                </a:ext>
              </a:extLst>
            </p:cNvPr>
            <p:cNvSpPr/>
            <p:nvPr/>
          </p:nvSpPr>
          <p:spPr bwMode="auto">
            <a:xfrm>
              <a:off x="533400" y="3810000"/>
              <a:ext cx="38100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endParaRPr>
            </a:p>
          </p:txBody>
        </p:sp>
      </p:grpSp>
      <p:pic>
        <p:nvPicPr>
          <p:cNvPr id="9" name="Picture 8">
            <a:extLst>
              <a:ext uri="{FF2B5EF4-FFF2-40B4-BE49-F238E27FC236}">
                <a16:creationId xmlns:a16="http://schemas.microsoft.com/office/drawing/2014/main" id="{5996EB97-14B7-1F49-8DD3-92AFA343F3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4206" y="4419600"/>
            <a:ext cx="3186620" cy="1599146"/>
          </a:xfrm>
          <a:prstGeom prst="rect">
            <a:avLst/>
          </a:prstGeom>
        </p:spPr>
      </p:pic>
    </p:spTree>
    <p:extLst>
      <p:ext uri="{BB962C8B-B14F-4D97-AF65-F5344CB8AC3E}">
        <p14:creationId xmlns:p14="http://schemas.microsoft.com/office/powerpoint/2010/main" val="8312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BD0E-2DCF-B746-A585-0527DAFF2F71}"/>
              </a:ext>
            </a:extLst>
          </p:cNvPr>
          <p:cNvSpPr>
            <a:spLocks noGrp="1"/>
          </p:cNvSpPr>
          <p:nvPr>
            <p:ph type="title"/>
          </p:nvPr>
        </p:nvSpPr>
        <p:spPr>
          <a:xfrm>
            <a:off x="381000" y="0"/>
            <a:ext cx="5029200" cy="762000"/>
          </a:xfrm>
        </p:spPr>
        <p:txBody>
          <a:bodyPr/>
          <a:lstStyle/>
          <a:p>
            <a:r>
              <a:rPr lang="en-US" dirty="0"/>
              <a:t>- Be Cross Functional</a:t>
            </a:r>
          </a:p>
        </p:txBody>
      </p:sp>
      <p:sp>
        <p:nvSpPr>
          <p:cNvPr id="3" name="Content Placeholder 2">
            <a:extLst>
              <a:ext uri="{FF2B5EF4-FFF2-40B4-BE49-F238E27FC236}">
                <a16:creationId xmlns:a16="http://schemas.microsoft.com/office/drawing/2014/main" id="{1066AE31-26C1-0043-8DBD-9B36A0DB3F01}"/>
              </a:ext>
            </a:extLst>
          </p:cNvPr>
          <p:cNvSpPr>
            <a:spLocks noGrp="1"/>
          </p:cNvSpPr>
          <p:nvPr>
            <p:ph idx="1"/>
          </p:nvPr>
        </p:nvSpPr>
        <p:spPr>
          <a:xfrm>
            <a:off x="555053" y="1224231"/>
            <a:ext cx="5159947" cy="4495800"/>
          </a:xfrm>
        </p:spPr>
        <p:txBody>
          <a:bodyPr/>
          <a:lstStyle/>
          <a:p>
            <a:r>
              <a:rPr lang="en-US" dirty="0"/>
              <a:t>Big problems need team solutions</a:t>
            </a:r>
          </a:p>
          <a:p>
            <a:endParaRPr lang="en-US" dirty="0"/>
          </a:p>
          <a:p>
            <a:r>
              <a:rPr lang="en-US" dirty="0"/>
              <a:t>Isolationists have limited value</a:t>
            </a:r>
          </a:p>
          <a:p>
            <a:endParaRPr lang="en-US" dirty="0"/>
          </a:p>
          <a:p>
            <a:r>
              <a:rPr lang="en-US" dirty="0"/>
              <a:t>Encourage (require) dialogue</a:t>
            </a:r>
          </a:p>
          <a:p>
            <a:endParaRPr lang="en-US" dirty="0"/>
          </a:p>
          <a:p>
            <a:r>
              <a:rPr lang="en-US" dirty="0"/>
              <a:t>Demonstrate connectedness</a:t>
            </a:r>
          </a:p>
          <a:p>
            <a:endParaRPr lang="en-US" dirty="0"/>
          </a:p>
          <a:p>
            <a:r>
              <a:rPr lang="en-US" dirty="0"/>
              <a:t>Build trust</a:t>
            </a:r>
          </a:p>
          <a:p>
            <a:endParaRPr lang="en-US" dirty="0"/>
          </a:p>
          <a:p>
            <a:endParaRPr lang="en-US" dirty="0"/>
          </a:p>
        </p:txBody>
      </p:sp>
      <p:sp>
        <p:nvSpPr>
          <p:cNvPr id="4" name="Slide Number Placeholder 3">
            <a:extLst>
              <a:ext uri="{FF2B5EF4-FFF2-40B4-BE49-F238E27FC236}">
                <a16:creationId xmlns:a16="http://schemas.microsoft.com/office/drawing/2014/main" id="{552C0588-F48F-DB4F-875A-CC43F82B7390}"/>
              </a:ext>
            </a:extLst>
          </p:cNvPr>
          <p:cNvSpPr>
            <a:spLocks noGrp="1"/>
          </p:cNvSpPr>
          <p:nvPr>
            <p:ph type="sldNum" sz="quarter" idx="12"/>
          </p:nvPr>
        </p:nvSpPr>
        <p:spPr/>
        <p:txBody>
          <a:bodyPr/>
          <a:lstStyle/>
          <a:p>
            <a:pPr>
              <a:defRPr/>
            </a:pPr>
            <a:fld id="{4F49BB10-8758-6048-A913-F4A53AC0C96B}" type="slidenum">
              <a:rPr lang="en-US" altLang="en-US" smtClean="0"/>
              <a:pPr>
                <a:defRPr/>
              </a:pPr>
              <a:t>7</a:t>
            </a:fld>
            <a:endParaRPr lang="en-US" altLang="en-US" dirty="0"/>
          </a:p>
        </p:txBody>
      </p:sp>
      <p:sp>
        <p:nvSpPr>
          <p:cNvPr id="5" name="Rectangle 4">
            <a:extLst>
              <a:ext uri="{FF2B5EF4-FFF2-40B4-BE49-F238E27FC236}">
                <a16:creationId xmlns:a16="http://schemas.microsoft.com/office/drawing/2014/main" id="{60574106-4EBC-DE41-9D0C-B8969C429318}"/>
              </a:ext>
            </a:extLst>
          </p:cNvPr>
          <p:cNvSpPr/>
          <p:nvPr/>
        </p:nvSpPr>
        <p:spPr>
          <a:xfrm>
            <a:off x="5638800" y="2428077"/>
            <a:ext cx="3080096" cy="1323439"/>
          </a:xfrm>
          <a:prstGeom prst="rect">
            <a:avLst/>
          </a:prstGeom>
        </p:spPr>
        <p:txBody>
          <a:bodyPr wrap="square">
            <a:spAutoFit/>
          </a:bodyPr>
          <a:lstStyle/>
          <a:p>
            <a:pPr algn="r"/>
            <a:r>
              <a:rPr lang="en-US" sz="2000" i="1" dirty="0">
                <a:solidFill>
                  <a:srgbClr val="FF0000"/>
                </a:solidFill>
                <a:latin typeface="Helvetica" pitchFamily="2" charset="0"/>
              </a:rPr>
              <a:t>“…smart collaboration is not just a nice-to-have. It’s a strategic response to external change.”</a:t>
            </a:r>
            <a:endParaRPr lang="en-US" sz="2000" i="1" dirty="0">
              <a:solidFill>
                <a:srgbClr val="FF0000"/>
              </a:solidFill>
              <a:effectLst/>
              <a:latin typeface="Helvetica" pitchFamily="2" charset="0"/>
            </a:endParaRPr>
          </a:p>
        </p:txBody>
      </p:sp>
      <p:pic>
        <p:nvPicPr>
          <p:cNvPr id="6" name="Picture 5">
            <a:extLst>
              <a:ext uri="{FF2B5EF4-FFF2-40B4-BE49-F238E27FC236}">
                <a16:creationId xmlns:a16="http://schemas.microsoft.com/office/drawing/2014/main" id="{3CEC8407-1EEE-CD4D-97CD-B2F1B4CDAE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747" y="228600"/>
            <a:ext cx="2717127" cy="2057400"/>
          </a:xfrm>
          <a:prstGeom prst="rect">
            <a:avLst/>
          </a:prstGeom>
          <a:ln>
            <a:solidFill>
              <a:srgbClr val="FF0000"/>
            </a:solidFill>
          </a:ln>
        </p:spPr>
      </p:pic>
      <p:pic>
        <p:nvPicPr>
          <p:cNvPr id="6146" name="Picture 2" descr="Guy&amp;#39;s Edu Blog: Are we herding cats or a climbing team?">
            <a:extLst>
              <a:ext uri="{FF2B5EF4-FFF2-40B4-BE49-F238E27FC236}">
                <a16:creationId xmlns:a16="http://schemas.microsoft.com/office/drawing/2014/main" id="{DCBEDBD8-B75C-934C-BC9D-80023ACA5D9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75127" y="4038600"/>
            <a:ext cx="2844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51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72E0-8B7D-AB4B-858B-7FF048E224CE}"/>
              </a:ext>
            </a:extLst>
          </p:cNvPr>
          <p:cNvSpPr>
            <a:spLocks noGrp="1"/>
          </p:cNvSpPr>
          <p:nvPr>
            <p:ph type="title"/>
          </p:nvPr>
        </p:nvSpPr>
        <p:spPr/>
        <p:txBody>
          <a:bodyPr/>
          <a:lstStyle/>
          <a:p>
            <a:r>
              <a:rPr lang="en-US" dirty="0"/>
              <a:t>- Understand Your Limits</a:t>
            </a:r>
          </a:p>
        </p:txBody>
      </p:sp>
      <p:sp>
        <p:nvSpPr>
          <p:cNvPr id="37" name="Content Placeholder 36">
            <a:extLst>
              <a:ext uri="{FF2B5EF4-FFF2-40B4-BE49-F238E27FC236}">
                <a16:creationId xmlns:a16="http://schemas.microsoft.com/office/drawing/2014/main" id="{96574D98-018E-E344-B8AA-1B317B76CBBD}"/>
              </a:ext>
            </a:extLst>
          </p:cNvPr>
          <p:cNvSpPr>
            <a:spLocks noGrp="1"/>
          </p:cNvSpPr>
          <p:nvPr>
            <p:ph idx="1"/>
          </p:nvPr>
        </p:nvSpPr>
        <p:spPr>
          <a:xfrm>
            <a:off x="533400" y="3200400"/>
            <a:ext cx="4079456" cy="2812705"/>
          </a:xfrm>
          <a:ln>
            <a:solidFill>
              <a:srgbClr val="FF0000"/>
            </a:solidFill>
          </a:ln>
        </p:spPr>
        <p:txBody>
          <a:bodyPr/>
          <a:lstStyle/>
          <a:p>
            <a:pPr>
              <a:spcBef>
                <a:spcPts val="0"/>
              </a:spcBef>
            </a:pPr>
            <a:r>
              <a:rPr lang="en-US" dirty="0"/>
              <a:t>Know your authority</a:t>
            </a:r>
          </a:p>
          <a:p>
            <a:pPr>
              <a:spcBef>
                <a:spcPts val="0"/>
              </a:spcBef>
            </a:pPr>
            <a:endParaRPr lang="en-US" dirty="0"/>
          </a:p>
          <a:p>
            <a:pPr>
              <a:spcBef>
                <a:spcPts val="0"/>
              </a:spcBef>
            </a:pPr>
            <a:r>
              <a:rPr lang="en-US" dirty="0"/>
              <a:t>Are you communicating decisions or making them?</a:t>
            </a:r>
          </a:p>
          <a:p>
            <a:pPr>
              <a:spcBef>
                <a:spcPts val="0"/>
              </a:spcBef>
            </a:pPr>
            <a:endParaRPr lang="en-US" dirty="0"/>
          </a:p>
          <a:p>
            <a:pPr>
              <a:spcBef>
                <a:spcPts val="0"/>
              </a:spcBef>
            </a:pPr>
            <a:r>
              <a:rPr lang="en-US" dirty="0"/>
              <a:t>Be aggressive and patient</a:t>
            </a:r>
          </a:p>
          <a:p>
            <a:pPr>
              <a:spcBef>
                <a:spcPts val="0"/>
              </a:spcBef>
            </a:pPr>
            <a:endParaRPr lang="en-US" dirty="0"/>
          </a:p>
          <a:p>
            <a:pPr>
              <a:spcBef>
                <a:spcPts val="0"/>
              </a:spcBef>
            </a:pPr>
            <a:endParaRPr lang="en-US" dirty="0"/>
          </a:p>
        </p:txBody>
      </p:sp>
      <p:sp>
        <p:nvSpPr>
          <p:cNvPr id="4" name="Slide Number Placeholder 3">
            <a:extLst>
              <a:ext uri="{FF2B5EF4-FFF2-40B4-BE49-F238E27FC236}">
                <a16:creationId xmlns:a16="http://schemas.microsoft.com/office/drawing/2014/main" id="{FCABCDA2-211C-3B49-95CA-6AA3D5F643B1}"/>
              </a:ext>
            </a:extLst>
          </p:cNvPr>
          <p:cNvSpPr>
            <a:spLocks noGrp="1"/>
          </p:cNvSpPr>
          <p:nvPr>
            <p:ph type="sldNum" sz="quarter" idx="12"/>
          </p:nvPr>
        </p:nvSpPr>
        <p:spPr/>
        <p:txBody>
          <a:bodyPr/>
          <a:lstStyle/>
          <a:p>
            <a:pPr>
              <a:defRPr/>
            </a:pPr>
            <a:fld id="{4F49BB10-8758-6048-A913-F4A53AC0C96B}" type="slidenum">
              <a:rPr lang="en-US" altLang="en-US" smtClean="0"/>
              <a:pPr>
                <a:defRPr/>
              </a:pPr>
              <a:t>8</a:t>
            </a:fld>
            <a:endParaRPr lang="en-US" altLang="en-US" dirty="0"/>
          </a:p>
        </p:txBody>
      </p:sp>
      <p:sp>
        <p:nvSpPr>
          <p:cNvPr id="5" name="TextBox 4">
            <a:extLst>
              <a:ext uri="{FF2B5EF4-FFF2-40B4-BE49-F238E27FC236}">
                <a16:creationId xmlns:a16="http://schemas.microsoft.com/office/drawing/2014/main" id="{9CBE9421-0E8D-7A4C-8074-5613E008014A}"/>
              </a:ext>
            </a:extLst>
          </p:cNvPr>
          <p:cNvSpPr txBox="1"/>
          <p:nvPr/>
        </p:nvSpPr>
        <p:spPr>
          <a:xfrm>
            <a:off x="2286000" y="1140766"/>
            <a:ext cx="2209800" cy="461665"/>
          </a:xfrm>
          <a:prstGeom prst="rect">
            <a:avLst/>
          </a:prstGeom>
          <a:noFill/>
        </p:spPr>
        <p:txBody>
          <a:bodyPr wrap="square" rtlCol="0">
            <a:spAutoFit/>
          </a:bodyPr>
          <a:lstStyle/>
          <a:p>
            <a:pPr algn="ctr"/>
            <a:r>
              <a:rPr lang="en-US" dirty="0"/>
              <a:t>Responsibility</a:t>
            </a:r>
          </a:p>
        </p:txBody>
      </p:sp>
      <p:sp>
        <p:nvSpPr>
          <p:cNvPr id="6" name="TextBox 5">
            <a:extLst>
              <a:ext uri="{FF2B5EF4-FFF2-40B4-BE49-F238E27FC236}">
                <a16:creationId xmlns:a16="http://schemas.microsoft.com/office/drawing/2014/main" id="{0C60ED5F-1DDA-FE46-9BFC-E2D151FB78AC}"/>
              </a:ext>
            </a:extLst>
          </p:cNvPr>
          <p:cNvSpPr txBox="1"/>
          <p:nvPr/>
        </p:nvSpPr>
        <p:spPr>
          <a:xfrm>
            <a:off x="4495800" y="2442863"/>
            <a:ext cx="1524000" cy="461665"/>
          </a:xfrm>
          <a:prstGeom prst="rect">
            <a:avLst/>
          </a:prstGeom>
          <a:noFill/>
        </p:spPr>
        <p:txBody>
          <a:bodyPr wrap="square" rtlCol="0">
            <a:spAutoFit/>
          </a:bodyPr>
          <a:lstStyle/>
          <a:p>
            <a:pPr algn="ctr"/>
            <a:r>
              <a:rPr lang="en-US" dirty="0"/>
              <a:t>Authority</a:t>
            </a:r>
          </a:p>
        </p:txBody>
      </p:sp>
      <p:sp>
        <p:nvSpPr>
          <p:cNvPr id="7" name="TextBox 6">
            <a:extLst>
              <a:ext uri="{FF2B5EF4-FFF2-40B4-BE49-F238E27FC236}">
                <a16:creationId xmlns:a16="http://schemas.microsoft.com/office/drawing/2014/main" id="{5ECF48D6-2019-2F4D-93E6-CFF201D291FC}"/>
              </a:ext>
            </a:extLst>
          </p:cNvPr>
          <p:cNvSpPr txBox="1"/>
          <p:nvPr/>
        </p:nvSpPr>
        <p:spPr>
          <a:xfrm>
            <a:off x="609600" y="2442864"/>
            <a:ext cx="1676400" cy="461665"/>
          </a:xfrm>
          <a:prstGeom prst="rect">
            <a:avLst/>
          </a:prstGeom>
          <a:noFill/>
        </p:spPr>
        <p:txBody>
          <a:bodyPr wrap="square" rtlCol="0">
            <a:spAutoFit/>
          </a:bodyPr>
          <a:lstStyle/>
          <a:p>
            <a:pPr algn="ctr"/>
            <a:r>
              <a:rPr lang="en-US" dirty="0"/>
              <a:t>Resources</a:t>
            </a:r>
          </a:p>
        </p:txBody>
      </p:sp>
      <p:cxnSp>
        <p:nvCxnSpPr>
          <p:cNvPr id="10" name="Straight Arrow Connector 9">
            <a:extLst>
              <a:ext uri="{FF2B5EF4-FFF2-40B4-BE49-F238E27FC236}">
                <a16:creationId xmlns:a16="http://schemas.microsoft.com/office/drawing/2014/main" id="{86F30CCB-14E8-9140-B86D-9ACCBA25BB3E}"/>
              </a:ext>
            </a:extLst>
          </p:cNvPr>
          <p:cNvCxnSpPr>
            <a:cxnSpLocks/>
            <a:stCxn id="5" idx="3"/>
            <a:endCxn id="6" idx="0"/>
          </p:cNvCxnSpPr>
          <p:nvPr/>
        </p:nvCxnSpPr>
        <p:spPr bwMode="auto">
          <a:xfrm>
            <a:off x="4495800" y="1371599"/>
            <a:ext cx="762000" cy="1071264"/>
          </a:xfrm>
          <a:prstGeom prst="straightConnector1">
            <a:avLst/>
          </a:prstGeom>
          <a:solidFill>
            <a:schemeClr val="accent1"/>
          </a:solidFill>
          <a:ln w="57150" cap="flat" cmpd="sng" algn="ctr">
            <a:solidFill>
              <a:schemeClr val="tx1"/>
            </a:solidFill>
            <a:prstDash val="solid"/>
            <a:round/>
            <a:headEnd type="triangle"/>
            <a:tailEnd type="triangle"/>
          </a:ln>
          <a:effectLst/>
        </p:spPr>
      </p:cxnSp>
      <p:cxnSp>
        <p:nvCxnSpPr>
          <p:cNvPr id="12" name="Straight Arrow Connector 11">
            <a:extLst>
              <a:ext uri="{FF2B5EF4-FFF2-40B4-BE49-F238E27FC236}">
                <a16:creationId xmlns:a16="http://schemas.microsoft.com/office/drawing/2014/main" id="{9ABF5668-CEAB-8747-B1E9-61C32F2B5705}"/>
              </a:ext>
            </a:extLst>
          </p:cNvPr>
          <p:cNvCxnSpPr>
            <a:cxnSpLocks/>
            <a:stCxn id="7" idx="0"/>
            <a:endCxn id="5" idx="1"/>
          </p:cNvCxnSpPr>
          <p:nvPr/>
        </p:nvCxnSpPr>
        <p:spPr bwMode="auto">
          <a:xfrm flipV="1">
            <a:off x="1447800" y="1371599"/>
            <a:ext cx="838200" cy="1071265"/>
          </a:xfrm>
          <a:prstGeom prst="straightConnector1">
            <a:avLst/>
          </a:prstGeom>
          <a:solidFill>
            <a:schemeClr val="accent1"/>
          </a:solidFill>
          <a:ln w="57150" cap="flat" cmpd="sng" algn="ctr">
            <a:solidFill>
              <a:schemeClr val="tx1"/>
            </a:solidFill>
            <a:prstDash val="solid"/>
            <a:round/>
            <a:headEnd type="triangle"/>
            <a:tailEnd type="triangle"/>
          </a:ln>
          <a:effectLst/>
        </p:spPr>
      </p:cxnSp>
      <p:cxnSp>
        <p:nvCxnSpPr>
          <p:cNvPr id="15" name="Straight Arrow Connector 14">
            <a:extLst>
              <a:ext uri="{FF2B5EF4-FFF2-40B4-BE49-F238E27FC236}">
                <a16:creationId xmlns:a16="http://schemas.microsoft.com/office/drawing/2014/main" id="{F39C198B-CA63-FE42-8A2C-B034A356BB6B}"/>
              </a:ext>
            </a:extLst>
          </p:cNvPr>
          <p:cNvCxnSpPr>
            <a:cxnSpLocks/>
            <a:stCxn id="7" idx="3"/>
            <a:endCxn id="6" idx="1"/>
          </p:cNvCxnSpPr>
          <p:nvPr/>
        </p:nvCxnSpPr>
        <p:spPr bwMode="auto">
          <a:xfrm flipV="1">
            <a:off x="2286000" y="2673696"/>
            <a:ext cx="2209800" cy="1"/>
          </a:xfrm>
          <a:prstGeom prst="straightConnector1">
            <a:avLst/>
          </a:prstGeom>
          <a:solidFill>
            <a:schemeClr val="accent1"/>
          </a:solidFill>
          <a:ln w="57150" cap="flat" cmpd="sng" algn="ctr">
            <a:solidFill>
              <a:schemeClr val="tx1"/>
            </a:solidFill>
            <a:prstDash val="solid"/>
            <a:round/>
            <a:headEnd type="triangle"/>
            <a:tailEnd type="triangle"/>
          </a:ln>
          <a:effectLst/>
        </p:spPr>
      </p:cxnSp>
      <p:pic>
        <p:nvPicPr>
          <p:cNvPr id="21" name="Picture 20">
            <a:extLst>
              <a:ext uri="{FF2B5EF4-FFF2-40B4-BE49-F238E27FC236}">
                <a16:creationId xmlns:a16="http://schemas.microsoft.com/office/drawing/2014/main" id="{C1C2FCCE-3EB8-D34E-B1A7-B884BDD1DB8D}"/>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flipH="1">
            <a:off x="3141576" y="1600592"/>
            <a:ext cx="498647" cy="997294"/>
          </a:xfrm>
          <a:prstGeom prst="rect">
            <a:avLst/>
          </a:prstGeom>
        </p:spPr>
      </p:pic>
      <p:pic>
        <p:nvPicPr>
          <p:cNvPr id="23" name="Picture 22">
            <a:extLst>
              <a:ext uri="{FF2B5EF4-FFF2-40B4-BE49-F238E27FC236}">
                <a16:creationId xmlns:a16="http://schemas.microsoft.com/office/drawing/2014/main" id="{3293238B-38FA-634B-8063-49213FAAFD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441" y="1643399"/>
            <a:ext cx="1280099" cy="667094"/>
          </a:xfrm>
          <a:prstGeom prst="rect">
            <a:avLst/>
          </a:prstGeom>
        </p:spPr>
      </p:pic>
      <p:pic>
        <p:nvPicPr>
          <p:cNvPr id="24" name="Picture 23">
            <a:extLst>
              <a:ext uri="{FF2B5EF4-FFF2-40B4-BE49-F238E27FC236}">
                <a16:creationId xmlns:a16="http://schemas.microsoft.com/office/drawing/2014/main" id="{B3AFB8FF-B043-0B43-BB7C-75D7D9B22A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06591" y="2834050"/>
            <a:ext cx="1666974" cy="516527"/>
          </a:xfrm>
          <a:prstGeom prst="rect">
            <a:avLst/>
          </a:prstGeom>
        </p:spPr>
      </p:pic>
      <p:pic>
        <p:nvPicPr>
          <p:cNvPr id="25" name="Picture 24">
            <a:extLst>
              <a:ext uri="{FF2B5EF4-FFF2-40B4-BE49-F238E27FC236}">
                <a16:creationId xmlns:a16="http://schemas.microsoft.com/office/drawing/2014/main" id="{F0058991-B8E3-824B-83A0-2BB5F299F3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9058" y="3874134"/>
            <a:ext cx="1793942" cy="577562"/>
          </a:xfrm>
          <a:prstGeom prst="rect">
            <a:avLst/>
          </a:prstGeom>
        </p:spPr>
      </p:pic>
      <p:pic>
        <p:nvPicPr>
          <p:cNvPr id="26" name="Picture 25">
            <a:extLst>
              <a:ext uri="{FF2B5EF4-FFF2-40B4-BE49-F238E27FC236}">
                <a16:creationId xmlns:a16="http://schemas.microsoft.com/office/drawing/2014/main" id="{ECEAC972-5F48-4F44-981E-964641A3FDB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9058" y="4975253"/>
            <a:ext cx="1793942" cy="622738"/>
          </a:xfrm>
          <a:prstGeom prst="rect">
            <a:avLst/>
          </a:prstGeom>
        </p:spPr>
      </p:pic>
      <p:cxnSp>
        <p:nvCxnSpPr>
          <p:cNvPr id="28" name="Straight Arrow Connector 27">
            <a:extLst>
              <a:ext uri="{FF2B5EF4-FFF2-40B4-BE49-F238E27FC236}">
                <a16:creationId xmlns:a16="http://schemas.microsoft.com/office/drawing/2014/main" id="{AEF9781E-6514-A843-9276-4243F294E22B}"/>
              </a:ext>
            </a:extLst>
          </p:cNvPr>
          <p:cNvCxnSpPr>
            <a:cxnSpLocks/>
          </p:cNvCxnSpPr>
          <p:nvPr/>
        </p:nvCxnSpPr>
        <p:spPr bwMode="auto">
          <a:xfrm flipH="1">
            <a:off x="7840078" y="2379998"/>
            <a:ext cx="413" cy="36320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E7526C9A-F501-A14F-A7CC-5C8A2FA9AF57}"/>
              </a:ext>
            </a:extLst>
          </p:cNvPr>
          <p:cNvCxnSpPr>
            <a:cxnSpLocks/>
          </p:cNvCxnSpPr>
          <p:nvPr/>
        </p:nvCxnSpPr>
        <p:spPr bwMode="auto">
          <a:xfrm flipH="1">
            <a:off x="7848187" y="3446798"/>
            <a:ext cx="413" cy="36320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6D22B57D-791E-904C-87F2-890D68CBBA60}"/>
              </a:ext>
            </a:extLst>
          </p:cNvPr>
          <p:cNvCxnSpPr>
            <a:cxnSpLocks/>
          </p:cNvCxnSpPr>
          <p:nvPr/>
        </p:nvCxnSpPr>
        <p:spPr bwMode="auto">
          <a:xfrm flipH="1">
            <a:off x="7848187" y="4589798"/>
            <a:ext cx="413" cy="36320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32" name="TextBox 31">
            <a:extLst>
              <a:ext uri="{FF2B5EF4-FFF2-40B4-BE49-F238E27FC236}">
                <a16:creationId xmlns:a16="http://schemas.microsoft.com/office/drawing/2014/main" id="{E9512C88-7909-AA4A-AA96-46101E5CF5EC}"/>
              </a:ext>
            </a:extLst>
          </p:cNvPr>
          <p:cNvSpPr txBox="1"/>
          <p:nvPr/>
        </p:nvSpPr>
        <p:spPr>
          <a:xfrm>
            <a:off x="6705600" y="1093975"/>
            <a:ext cx="2209800" cy="400110"/>
          </a:xfrm>
          <a:prstGeom prst="rect">
            <a:avLst/>
          </a:prstGeom>
          <a:noFill/>
        </p:spPr>
        <p:txBody>
          <a:bodyPr wrap="square" rtlCol="0">
            <a:spAutoFit/>
          </a:bodyPr>
          <a:lstStyle/>
          <a:p>
            <a:pPr algn="ctr"/>
            <a:r>
              <a:rPr lang="en-US" sz="2000" b="1" dirty="0">
                <a:solidFill>
                  <a:srgbClr val="FF0000"/>
                </a:solidFill>
              </a:rPr>
              <a:t>Information</a:t>
            </a:r>
          </a:p>
        </p:txBody>
      </p:sp>
      <p:cxnSp>
        <p:nvCxnSpPr>
          <p:cNvPr id="33" name="Straight Arrow Connector 32">
            <a:extLst>
              <a:ext uri="{FF2B5EF4-FFF2-40B4-BE49-F238E27FC236}">
                <a16:creationId xmlns:a16="http://schemas.microsoft.com/office/drawing/2014/main" id="{D2E5B3B8-D49D-BD4E-A0D7-B90C1A956BA6}"/>
              </a:ext>
            </a:extLst>
          </p:cNvPr>
          <p:cNvCxnSpPr>
            <a:cxnSpLocks/>
          </p:cNvCxnSpPr>
          <p:nvPr/>
        </p:nvCxnSpPr>
        <p:spPr bwMode="auto">
          <a:xfrm flipH="1">
            <a:off x="6553200" y="5286622"/>
            <a:ext cx="304802" cy="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36" name="TextBox 35">
            <a:extLst>
              <a:ext uri="{FF2B5EF4-FFF2-40B4-BE49-F238E27FC236}">
                <a16:creationId xmlns:a16="http://schemas.microsoft.com/office/drawing/2014/main" id="{E52C1DAD-EE5D-3841-A7BE-D493A3E35856}"/>
              </a:ext>
            </a:extLst>
          </p:cNvPr>
          <p:cNvSpPr txBox="1"/>
          <p:nvPr/>
        </p:nvSpPr>
        <p:spPr>
          <a:xfrm>
            <a:off x="4723912" y="4783448"/>
            <a:ext cx="1901024" cy="1015663"/>
          </a:xfrm>
          <a:prstGeom prst="rect">
            <a:avLst/>
          </a:prstGeom>
          <a:noFill/>
        </p:spPr>
        <p:txBody>
          <a:bodyPr wrap="square" rtlCol="0">
            <a:spAutoFit/>
          </a:bodyPr>
          <a:lstStyle/>
          <a:p>
            <a:pPr algn="ctr"/>
            <a:r>
              <a:rPr lang="en-US" sz="2000" b="1" dirty="0">
                <a:solidFill>
                  <a:srgbClr val="FF0000"/>
                </a:solidFill>
              </a:rPr>
              <a:t>Policy </a:t>
            </a:r>
          </a:p>
          <a:p>
            <a:pPr algn="ctr"/>
            <a:r>
              <a:rPr lang="en-US" sz="2000" b="1" dirty="0">
                <a:solidFill>
                  <a:srgbClr val="FF0000"/>
                </a:solidFill>
              </a:rPr>
              <a:t>Guidance</a:t>
            </a:r>
          </a:p>
          <a:p>
            <a:pPr algn="ctr"/>
            <a:r>
              <a:rPr lang="en-US" sz="2000" b="1" dirty="0">
                <a:solidFill>
                  <a:srgbClr val="FF0000"/>
                </a:solidFill>
              </a:rPr>
              <a:t>Actions</a:t>
            </a:r>
          </a:p>
        </p:txBody>
      </p:sp>
      <p:sp>
        <p:nvSpPr>
          <p:cNvPr id="3" name="Rounded Rectangle 2">
            <a:extLst>
              <a:ext uri="{FF2B5EF4-FFF2-40B4-BE49-F238E27FC236}">
                <a16:creationId xmlns:a16="http://schemas.microsoft.com/office/drawing/2014/main" id="{D314E92A-BAD0-314B-8B1F-54EA62AADCD0}"/>
              </a:ext>
            </a:extLst>
          </p:cNvPr>
          <p:cNvSpPr/>
          <p:nvPr/>
        </p:nvSpPr>
        <p:spPr bwMode="auto">
          <a:xfrm>
            <a:off x="533399" y="1085513"/>
            <a:ext cx="5560536" cy="1819015"/>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endParaRPr>
          </a:p>
        </p:txBody>
      </p:sp>
    </p:spTree>
    <p:extLst>
      <p:ext uri="{BB962C8B-B14F-4D97-AF65-F5344CB8AC3E}">
        <p14:creationId xmlns:p14="http://schemas.microsoft.com/office/powerpoint/2010/main" val="351944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8327-8058-6F40-B3E5-54D054BEED61}"/>
              </a:ext>
            </a:extLst>
          </p:cNvPr>
          <p:cNvSpPr>
            <a:spLocks noGrp="1"/>
          </p:cNvSpPr>
          <p:nvPr>
            <p:ph type="title"/>
          </p:nvPr>
        </p:nvSpPr>
        <p:spPr/>
        <p:txBody>
          <a:bodyPr/>
          <a:lstStyle/>
          <a:p>
            <a:r>
              <a:rPr lang="en-US" dirty="0"/>
              <a:t>- Clearly Communicate…the 1</a:t>
            </a:r>
            <a:r>
              <a:rPr lang="en-US" baseline="30000" dirty="0"/>
              <a:t>st</a:t>
            </a:r>
            <a:r>
              <a:rPr lang="en-US" dirty="0"/>
              <a:t> time</a:t>
            </a:r>
          </a:p>
        </p:txBody>
      </p:sp>
      <p:sp>
        <p:nvSpPr>
          <p:cNvPr id="3" name="Content Placeholder 2">
            <a:extLst>
              <a:ext uri="{FF2B5EF4-FFF2-40B4-BE49-F238E27FC236}">
                <a16:creationId xmlns:a16="http://schemas.microsoft.com/office/drawing/2014/main" id="{ACB05B54-BF89-2941-9471-1F0D3AC12C50}"/>
              </a:ext>
            </a:extLst>
          </p:cNvPr>
          <p:cNvSpPr>
            <a:spLocks noGrp="1"/>
          </p:cNvSpPr>
          <p:nvPr>
            <p:ph idx="1"/>
          </p:nvPr>
        </p:nvSpPr>
        <p:spPr>
          <a:xfrm>
            <a:off x="533400" y="838200"/>
            <a:ext cx="8382000" cy="4114800"/>
          </a:xfrm>
        </p:spPr>
        <p:txBody>
          <a:bodyPr/>
          <a:lstStyle/>
          <a:p>
            <a:r>
              <a:rPr lang="en-US" dirty="0"/>
              <a:t>Information provided…received…understood</a:t>
            </a:r>
          </a:p>
          <a:p>
            <a:endParaRPr lang="en-US" dirty="0"/>
          </a:p>
          <a:p>
            <a:r>
              <a:rPr lang="en-US" dirty="0"/>
              <a:t>Especially important with a high operational tempo</a:t>
            </a:r>
          </a:p>
          <a:p>
            <a:pPr lvl="1"/>
            <a:r>
              <a:rPr lang="en-US" dirty="0"/>
              <a:t>Frequent changes require resilient systems</a:t>
            </a:r>
          </a:p>
          <a:p>
            <a:endParaRPr lang="en-US" dirty="0"/>
          </a:p>
          <a:p>
            <a:r>
              <a:rPr lang="en-US" dirty="0"/>
              <a:t>Poor communication leads to…</a:t>
            </a:r>
          </a:p>
          <a:p>
            <a:pPr lvl="1"/>
            <a:r>
              <a:rPr lang="en-US" dirty="0"/>
              <a:t>Inefficiency</a:t>
            </a:r>
          </a:p>
          <a:p>
            <a:pPr lvl="1"/>
            <a:r>
              <a:rPr lang="en-US" dirty="0"/>
              <a:t>Lost opportunities</a:t>
            </a:r>
          </a:p>
          <a:p>
            <a:pPr lvl="1"/>
            <a:r>
              <a:rPr lang="en-US" dirty="0"/>
              <a:t>Bad decisions</a:t>
            </a:r>
          </a:p>
          <a:p>
            <a:pPr marL="457200" lvl="1" indent="0">
              <a:buNone/>
            </a:pPr>
            <a:endParaRPr lang="en-US" dirty="0"/>
          </a:p>
        </p:txBody>
      </p:sp>
      <p:sp>
        <p:nvSpPr>
          <p:cNvPr id="4" name="Slide Number Placeholder 3">
            <a:extLst>
              <a:ext uri="{FF2B5EF4-FFF2-40B4-BE49-F238E27FC236}">
                <a16:creationId xmlns:a16="http://schemas.microsoft.com/office/drawing/2014/main" id="{26B0AE7C-AA89-324F-85DB-9996680D0991}"/>
              </a:ext>
            </a:extLst>
          </p:cNvPr>
          <p:cNvSpPr>
            <a:spLocks noGrp="1"/>
          </p:cNvSpPr>
          <p:nvPr>
            <p:ph type="sldNum" sz="quarter" idx="12"/>
          </p:nvPr>
        </p:nvSpPr>
        <p:spPr/>
        <p:txBody>
          <a:bodyPr/>
          <a:lstStyle/>
          <a:p>
            <a:pPr>
              <a:defRPr/>
            </a:pPr>
            <a:fld id="{4F49BB10-8758-6048-A913-F4A53AC0C96B}" type="slidenum">
              <a:rPr lang="en-US" altLang="en-US" smtClean="0"/>
              <a:pPr>
                <a:defRPr/>
              </a:pPr>
              <a:t>9</a:t>
            </a:fld>
            <a:endParaRPr lang="en-US" altLang="en-US" dirty="0"/>
          </a:p>
        </p:txBody>
      </p:sp>
      <p:sp>
        <p:nvSpPr>
          <p:cNvPr id="5" name="Rectangle 4">
            <a:extLst>
              <a:ext uri="{FF2B5EF4-FFF2-40B4-BE49-F238E27FC236}">
                <a16:creationId xmlns:a16="http://schemas.microsoft.com/office/drawing/2014/main" id="{814928C1-D4A7-F447-BB99-853D18E25734}"/>
              </a:ext>
            </a:extLst>
          </p:cNvPr>
          <p:cNvSpPr/>
          <p:nvPr/>
        </p:nvSpPr>
        <p:spPr>
          <a:xfrm>
            <a:off x="4239658" y="5107879"/>
            <a:ext cx="4675742" cy="1015663"/>
          </a:xfrm>
          <a:prstGeom prst="rect">
            <a:avLst/>
          </a:prstGeom>
        </p:spPr>
        <p:txBody>
          <a:bodyPr wrap="square">
            <a:spAutoFit/>
          </a:bodyPr>
          <a:lstStyle/>
          <a:p>
            <a:pPr algn="r"/>
            <a:r>
              <a:rPr lang="en-US" sz="2000" i="1" dirty="0">
                <a:solidFill>
                  <a:srgbClr val="FF0000"/>
                </a:solidFill>
                <a:latin typeface="+mn-lt"/>
              </a:rPr>
              <a:t>“If words of command are not clear and distinct, if orders are not thoroughly understood, the general is to blame.”</a:t>
            </a:r>
          </a:p>
        </p:txBody>
      </p:sp>
      <p:pic>
        <p:nvPicPr>
          <p:cNvPr id="3074" name="Picture 2" descr="Sun Tzu and The Art of War — Dr. O">
            <a:extLst>
              <a:ext uri="{FF2B5EF4-FFF2-40B4-BE49-F238E27FC236}">
                <a16:creationId xmlns:a16="http://schemas.microsoft.com/office/drawing/2014/main" id="{5EF88FAC-2433-BF4A-8328-7D2393FE209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94566" y="2830286"/>
            <a:ext cx="2198914" cy="219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45933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3A25BD41-44F8-994D-982C-FCB8EE344181}" vid="{CD861378-5542-0042-8D2E-6740E1CF3C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SUNY UMU</Template>
  <TotalTime>51131</TotalTime>
  <Words>460</Words>
  <Application>Microsoft Macintosh PowerPoint</Application>
  <PresentationFormat>On-screen Show (4:3)</PresentationFormat>
  <Paragraphs>140</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Helvetica</vt:lpstr>
      <vt:lpstr>Blank Presentation</vt:lpstr>
      <vt:lpstr>Essential Leadership Skills for Public Health Practitioners</vt:lpstr>
      <vt:lpstr>Leadership Perspective</vt:lpstr>
      <vt:lpstr>Leadership Perspective</vt:lpstr>
      <vt:lpstr>What is a Physician-Scientist?</vt:lpstr>
      <vt:lpstr>Leadership Lessons</vt:lpstr>
      <vt:lpstr>- Be Organized </vt:lpstr>
      <vt:lpstr>- Be Cross Functional</vt:lpstr>
      <vt:lpstr>- Understand Your Limits</vt:lpstr>
      <vt:lpstr>- Clearly Communicate…the 1st time</vt:lpstr>
      <vt:lpstr>- Communicate With Intent</vt:lpstr>
      <vt:lpstr>- Make Decisions </vt:lpstr>
      <vt:lpstr>- Demonstrate Disciplined Initiative</vt:lpstr>
      <vt:lpstr>- Take Calculated Risks</vt:lpstr>
      <vt:lpstr>- Remember Why You Lead</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SUNY Upstate Medical University   Center for Research and  Innovation in Biomanufacturing (CRIB) </dc:title>
  <dc:creator>Microsoft Office User</dc:creator>
  <cp:lastModifiedBy>Stephen J. Thomas</cp:lastModifiedBy>
  <cp:revision>314</cp:revision>
  <cp:lastPrinted>2018-10-24T10:41:02Z</cp:lastPrinted>
  <dcterms:created xsi:type="dcterms:W3CDTF">2018-10-07T19:33:43Z</dcterms:created>
  <dcterms:modified xsi:type="dcterms:W3CDTF">2021-10-01T01:28:34Z</dcterms:modified>
</cp:coreProperties>
</file>